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74" r:id="rId3"/>
    <p:sldId id="289" r:id="rId4"/>
    <p:sldId id="384" r:id="rId5"/>
    <p:sldId id="335" r:id="rId6"/>
    <p:sldId id="387" r:id="rId7"/>
    <p:sldId id="386" r:id="rId8"/>
    <p:sldId id="376" r:id="rId9"/>
    <p:sldId id="377" r:id="rId10"/>
    <p:sldId id="380" r:id="rId11"/>
    <p:sldId id="381" r:id="rId12"/>
    <p:sldId id="379" r:id="rId13"/>
    <p:sldId id="388" r:id="rId14"/>
    <p:sldId id="383" r:id="rId15"/>
    <p:sldId id="385" r:id="rId16"/>
    <p:sldId id="318" r:id="rId17"/>
  </p:sldIdLst>
  <p:sldSz cx="9144000" cy="6858000" type="screen4x3"/>
  <p:notesSz cx="6810375" cy="99425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CC"/>
    <a:srgbClr val="0066FF"/>
    <a:srgbClr val="9A004D"/>
    <a:srgbClr val="CCCCFF"/>
    <a:srgbClr val="6699FF"/>
    <a:srgbClr val="3366CC"/>
    <a:srgbClr val="8A0045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>
      <p:cViewPr varScale="1">
        <p:scale>
          <a:sx n="74" d="100"/>
          <a:sy n="74" d="100"/>
        </p:scale>
        <p:origin x="1164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132"/>
        <p:guide pos="214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latin typeface="Arial" pitchFamily="34" charset="0"/>
                <a:ea typeface="+mn-ea"/>
                <a:cs typeface="Tahoma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/>
            </a:lvl1pPr>
          </a:lstStyle>
          <a:p>
            <a:pPr>
              <a:defRPr/>
            </a:pPr>
            <a:fld id="{DFC6F6B6-1E04-4F5F-BB3F-4FBD7DD5972C}" type="datetimeFigureOut">
              <a:rPr lang="fr-FR" altLang="fr-FR"/>
              <a:pPr>
                <a:defRPr/>
              </a:pPr>
              <a:t>30/03/2016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latin typeface="Arial" pitchFamily="34" charset="0"/>
                <a:ea typeface="+mn-ea"/>
                <a:cs typeface="Tahoma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/>
            </a:lvl1pPr>
          </a:lstStyle>
          <a:p>
            <a:pPr>
              <a:defRPr/>
            </a:pPr>
            <a:fld id="{AB4C2C29-C9FD-4CC6-977D-3F8451BB04D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943590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0" y="0"/>
            <a:ext cx="6810375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1477" tIns="45738" rIns="91477" bIns="4573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2051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912975" y="-12827000"/>
            <a:ext cx="18107025" cy="135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81038" y="4722813"/>
            <a:ext cx="5445125" cy="447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altLang="fr-FR" noProof="0" smtClean="0"/>
          </a:p>
        </p:txBody>
      </p:sp>
    </p:spTree>
    <p:extLst>
      <p:ext uri="{BB962C8B-B14F-4D97-AF65-F5344CB8AC3E}">
        <p14:creationId xmlns:p14="http://schemas.microsoft.com/office/powerpoint/2010/main" val="7674394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MS PGothic" panose="020B0600070205080204" pitchFamily="34" charset="-128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2128838" y="755650"/>
            <a:ext cx="2552700" cy="37290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77" tIns="45738" rIns="91477" bIns="4573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/>
          </p:nvPr>
        </p:nvSpPr>
        <p:spPr>
          <a:xfrm>
            <a:off x="681038" y="4722813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1361268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128838" y="755650"/>
            <a:ext cx="2552700" cy="37290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77" tIns="45738" rIns="91477" bIns="4573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/>
          </p:nvPr>
        </p:nvSpPr>
        <p:spPr>
          <a:xfrm>
            <a:off x="681038" y="4722813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159006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128838" y="755650"/>
            <a:ext cx="2552700" cy="37290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77" tIns="45738" rIns="91477" bIns="4573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/>
          </p:nvPr>
        </p:nvSpPr>
        <p:spPr>
          <a:xfrm>
            <a:off x="681038" y="4722813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479736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128838" y="755650"/>
            <a:ext cx="2552700" cy="37290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77" tIns="45738" rIns="91477" bIns="4573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/>
          </p:nvPr>
        </p:nvSpPr>
        <p:spPr>
          <a:xfrm>
            <a:off x="681038" y="4722813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2669370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128838" y="755650"/>
            <a:ext cx="2552700" cy="37290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77" tIns="45738" rIns="91477" bIns="4573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/>
          </p:nvPr>
        </p:nvSpPr>
        <p:spPr>
          <a:xfrm>
            <a:off x="681038" y="4722813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4469959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128838" y="755650"/>
            <a:ext cx="2552700" cy="37290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77" tIns="45738" rIns="91477" bIns="4573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/>
          </p:nvPr>
        </p:nvSpPr>
        <p:spPr>
          <a:xfrm>
            <a:off x="681038" y="4722813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9457943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128838" y="755650"/>
            <a:ext cx="2552700" cy="37290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77" tIns="45738" rIns="91477" bIns="4573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/>
          </p:nvPr>
        </p:nvSpPr>
        <p:spPr>
          <a:xfrm>
            <a:off x="681038" y="4722813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8189417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2128838" y="755650"/>
            <a:ext cx="2552700" cy="37290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77" tIns="45738" rIns="91477" bIns="4573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/>
          </p:nvPr>
        </p:nvSpPr>
        <p:spPr>
          <a:xfrm>
            <a:off x="681038" y="4722813"/>
            <a:ext cx="5446712" cy="4473575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587504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2128838" y="755650"/>
            <a:ext cx="2552700" cy="37290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77" tIns="45738" rIns="91477" bIns="4573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/>
          </p:nvPr>
        </p:nvSpPr>
        <p:spPr>
          <a:xfrm>
            <a:off x="681038" y="4722813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662512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2128838" y="755650"/>
            <a:ext cx="2552700" cy="37290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77" tIns="45738" rIns="91477" bIns="4573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/>
          </p:nvPr>
        </p:nvSpPr>
        <p:spPr>
          <a:xfrm>
            <a:off x="681038" y="4722813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5104209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2128838" y="755650"/>
            <a:ext cx="2552700" cy="37290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77" tIns="45738" rIns="91477" bIns="4573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/>
          </p:nvPr>
        </p:nvSpPr>
        <p:spPr>
          <a:xfrm>
            <a:off x="681038" y="4722813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42708897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128838" y="755650"/>
            <a:ext cx="2552700" cy="37290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77" tIns="45738" rIns="91477" bIns="4573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/>
          </p:nvPr>
        </p:nvSpPr>
        <p:spPr>
          <a:xfrm>
            <a:off x="681038" y="4722813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271823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128838" y="755650"/>
            <a:ext cx="2552700" cy="37290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77" tIns="45738" rIns="91477" bIns="4573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/>
          </p:nvPr>
        </p:nvSpPr>
        <p:spPr>
          <a:xfrm>
            <a:off x="681038" y="4722813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5910256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128838" y="755650"/>
            <a:ext cx="2552700" cy="37290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77" tIns="45738" rIns="91477" bIns="4573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/>
          </p:nvPr>
        </p:nvSpPr>
        <p:spPr>
          <a:xfrm>
            <a:off x="681038" y="4722813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3098167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2217738" y="777875"/>
            <a:ext cx="2663825" cy="3838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4629" tIns="47314" rIns="94629" bIns="47314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/>
          </p:nvPr>
        </p:nvSpPr>
        <p:spPr>
          <a:xfrm>
            <a:off x="709613" y="4862513"/>
            <a:ext cx="5678487" cy="460533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3048750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128838" y="755650"/>
            <a:ext cx="2552700" cy="37290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77" tIns="45738" rIns="91477" bIns="4573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/>
          </p:nvPr>
        </p:nvSpPr>
        <p:spPr>
          <a:xfrm>
            <a:off x="681038" y="4722813"/>
            <a:ext cx="5446712" cy="44735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166214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86A1B-50A7-4F49-A668-149C320B9F2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07097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C4D74-60EB-4096-A341-5D16B6002D7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43160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7813" y="128588"/>
            <a:ext cx="2055812" cy="59944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8213" cy="5994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DDFEA-7CA9-45EE-849E-4C128928DD9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22933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6425" cy="143351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38A68-9CFA-48DF-A66D-9D06639F1F1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717002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128588"/>
            <a:ext cx="8226425" cy="59944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51804-AB53-42B0-B64F-97AD0E8621D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49149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FAC2F-BFF3-435F-949F-CDDF6B577D6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04373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CC418-387C-4546-9B1F-7AE54153E63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7075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9B6F1-04FA-4501-9993-9D1BE1573FF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4344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83A13-6422-408A-9315-16841CAA24E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5028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8F9A6-B5B4-420B-B1E5-FAF6F625F9E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84619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C21AE-9CD8-448F-94B1-EA9449CDE0D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53420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59404-9CD7-427D-B8FD-F3746F0403C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4274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43B4E-0414-4D8C-ABE3-61CC7343816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65331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6425" cy="143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texte-titre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plan de texte</a:t>
            </a:r>
          </a:p>
          <a:p>
            <a:pPr lvl="1"/>
            <a:r>
              <a:rPr lang="en-GB" altLang="fr-FR" smtClean="0"/>
              <a:t>Second niveau de plan</a:t>
            </a:r>
          </a:p>
          <a:p>
            <a:pPr lvl="2"/>
            <a:r>
              <a:rPr lang="en-GB" altLang="fr-FR" smtClean="0"/>
              <a:t>Troisième niveau de plan</a:t>
            </a:r>
          </a:p>
          <a:p>
            <a:pPr lvl="3"/>
            <a:r>
              <a:rPr lang="en-GB" altLang="fr-FR" smtClean="0"/>
              <a:t>Quatrième niveau de plan</a:t>
            </a:r>
          </a:p>
          <a:p>
            <a:pPr lvl="4"/>
            <a:r>
              <a:rPr lang="en-GB" altLang="fr-FR" smtClean="0"/>
              <a:t>Cinquième niveau de plan</a:t>
            </a:r>
          </a:p>
          <a:p>
            <a:pPr lvl="4"/>
            <a:r>
              <a:rPr lang="en-GB" altLang="fr-FR" smtClean="0"/>
              <a:t>Sixième niveau de plan</a:t>
            </a:r>
          </a:p>
          <a:p>
            <a:pPr lvl="4"/>
            <a:r>
              <a:rPr lang="en-GB" altLang="fr-FR" smtClean="0"/>
              <a:t>Septième niveau de plan</a:t>
            </a:r>
          </a:p>
          <a:p>
            <a:pPr lvl="4"/>
            <a:r>
              <a:rPr lang="en-GB" altLang="fr-FR" smtClean="0"/>
              <a:t>Huitième niveau de plan</a:t>
            </a:r>
          </a:p>
          <a:p>
            <a:pPr lvl="4"/>
            <a:r>
              <a:rPr lang="en-GB" altLang="fr-FR" smtClean="0"/>
              <a:t>Neuvième niveau de plan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042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242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042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7E003F"/>
                </a:solidFill>
                <a:latin typeface="TitilliumText14L" pitchFamily="50" charset="0"/>
              </a:defRPr>
            </a:lvl1pPr>
          </a:lstStyle>
          <a:p>
            <a:pPr>
              <a:defRPr/>
            </a:pPr>
            <a:fld id="{614773AF-5912-4331-8541-1A804460D23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S PGothic" panose="020B0600070205080204" pitchFamily="34" charset="-128"/>
          <a:cs typeface="Tahoma" pitchFamily="34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S PGothic" panose="020B0600070205080204" pitchFamily="34" charset="-128"/>
          <a:cs typeface="Tahoma" pitchFamily="34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S PGothic" panose="020B0600070205080204" pitchFamily="34" charset="-128"/>
          <a:cs typeface="Tahoma" pitchFamily="34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S PGothic" panose="020B0600070205080204" pitchFamily="34" charset="-128"/>
          <a:cs typeface="Tahoma" pitchFamily="34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Tahoma" pitchFamily="34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Tahoma" pitchFamily="34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Tahoma" pitchFamily="34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Tahoma" pitchFamily="34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Tahoma" charset="0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Tahoma" charset="0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Tahoma" charset="0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Tahoma" charset="0"/>
          <a:cs typeface="+mn-cs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copa.coop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1704842" y="764704"/>
            <a:ext cx="7151688" cy="4895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Tahoma" panose="020B060403050404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</a:pPr>
            <a:r>
              <a:rPr lang="en-US" sz="2400" b="1" dirty="0"/>
              <a:t>Fifth European Forum on Social </a:t>
            </a:r>
            <a:r>
              <a:rPr lang="en-US" sz="2400" b="1" dirty="0" smtClean="0"/>
              <a:t>Entrepreneurship, Plovdiv, 31 March 2016</a:t>
            </a:r>
          </a:p>
          <a:p>
            <a:pPr algn="ctr" eaLnBrk="1" hangingPunct="1">
              <a:spcBef>
                <a:spcPct val="50000"/>
              </a:spcBef>
              <a:buClrTx/>
              <a:buSzTx/>
            </a:pPr>
            <a:endParaRPr lang="en-US" sz="2400" b="1" dirty="0" smtClean="0"/>
          </a:p>
          <a:p>
            <a:pPr algn="ctr" eaLnBrk="1" hangingPunct="1">
              <a:spcBef>
                <a:spcPct val="50000"/>
              </a:spcBef>
              <a:buClrTx/>
              <a:buSzTx/>
            </a:pPr>
            <a:r>
              <a:rPr lang="en-US" sz="2400" b="1" dirty="0" smtClean="0"/>
              <a:t>Social </a:t>
            </a:r>
            <a:r>
              <a:rPr lang="en-US" sz="2400" b="1" dirty="0"/>
              <a:t>Entrepreneurship</a:t>
            </a:r>
            <a:r>
              <a:rPr lang="bg-BG" sz="2400" b="1" dirty="0"/>
              <a:t> – </a:t>
            </a:r>
            <a:r>
              <a:rPr lang="en-US" sz="2400" b="1" dirty="0"/>
              <a:t>innovative model of social inclusion and </a:t>
            </a:r>
            <a:r>
              <a:rPr lang="en-US" sz="2400" b="1" dirty="0" smtClean="0"/>
              <a:t>employment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sz="3600" b="1" dirty="0" smtClean="0"/>
              <a:t>The </a:t>
            </a:r>
            <a:r>
              <a:rPr lang="en-US" sz="3600" b="1" dirty="0"/>
              <a:t>CECOP </a:t>
            </a:r>
            <a:r>
              <a:rPr lang="en-US" sz="3600" b="1" dirty="0" smtClean="0"/>
              <a:t>policy </a:t>
            </a:r>
            <a:r>
              <a:rPr lang="en-US" sz="3600" b="1" dirty="0"/>
              <a:t>concerning the </a:t>
            </a:r>
            <a:r>
              <a:rPr lang="en-US" sz="3600" b="1" dirty="0" err="1"/>
              <a:t>labour</a:t>
            </a:r>
            <a:r>
              <a:rPr lang="en-US" sz="3600" b="1" dirty="0"/>
              <a:t> integration of disadvantaged persons </a:t>
            </a:r>
            <a:endParaRPr lang="en-US" sz="3600" b="1" dirty="0" smtClean="0"/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ko-KR" sz="2800" b="1" dirty="0" smtClean="0">
                <a:solidFill>
                  <a:schemeClr val="tx1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Bruno Roelants</a:t>
            </a:r>
          </a:p>
        </p:txBody>
      </p:sp>
      <p:pic>
        <p:nvPicPr>
          <p:cNvPr id="4099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-223838"/>
            <a:ext cx="1482725" cy="6883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 Box 9"/>
          <p:cNvSpPr txBox="1">
            <a:spLocks noChangeArrowheads="1"/>
          </p:cNvSpPr>
          <p:nvPr/>
        </p:nvSpPr>
        <p:spPr bwMode="auto">
          <a:xfrm>
            <a:off x="-6350" y="6237288"/>
            <a:ext cx="914400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fr-BE" altLang="ko-KR" sz="2100" b="1" dirty="0" smtClean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31 </a:t>
            </a:r>
            <a:r>
              <a:rPr lang="fr-BE" altLang="ko-KR" sz="2100" b="1" dirty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MARCH 2016</a:t>
            </a:r>
          </a:p>
        </p:txBody>
      </p:sp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0" y="6659563"/>
            <a:ext cx="9144000" cy="198437"/>
          </a:xfrm>
          <a:prstGeom prst="roundRect">
            <a:avLst>
              <a:gd name="adj" fmla="val 806"/>
            </a:avLst>
          </a:prstGeom>
          <a:solidFill>
            <a:srgbClr val="8A0045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>
              <a:solidFill>
                <a:srgbClr val="8A0045"/>
              </a:solidFill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7"/>
          <p:cNvSpPr>
            <a:spLocks noChangeArrowheads="1"/>
          </p:cNvSpPr>
          <p:nvPr/>
        </p:nvSpPr>
        <p:spPr bwMode="auto">
          <a:xfrm>
            <a:off x="0" y="6686550"/>
            <a:ext cx="9144000" cy="198438"/>
          </a:xfrm>
          <a:prstGeom prst="roundRect">
            <a:avLst>
              <a:gd name="adj" fmla="val 806"/>
            </a:avLst>
          </a:prstGeom>
          <a:solidFill>
            <a:srgbClr val="8A0045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>
              <a:latin typeface="Trebuchet MS" panose="020B0603020202020204" pitchFamily="34" charset="0"/>
            </a:endParaRPr>
          </a:p>
        </p:txBody>
      </p:sp>
      <p:sp>
        <p:nvSpPr>
          <p:cNvPr id="8197" name="Text Box 9"/>
          <p:cNvSpPr txBox="1">
            <a:spLocks noChangeArrowheads="1"/>
          </p:cNvSpPr>
          <p:nvPr/>
        </p:nvSpPr>
        <p:spPr bwMode="auto">
          <a:xfrm>
            <a:off x="-36513" y="6237288"/>
            <a:ext cx="3095626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BE" altLang="ko-KR" sz="1500" b="1" dirty="0" smtClean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31 </a:t>
            </a:r>
            <a:r>
              <a:rPr lang="fr-BE" altLang="ko-KR" sz="1500" b="1" dirty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March 2016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7345363" y="6308725"/>
            <a:ext cx="1763712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9pPr>
          </a:lstStyle>
          <a:p>
            <a:pPr algn="r" eaLnBrk="1" hangingPunct="1">
              <a:spcBef>
                <a:spcPts val="750"/>
              </a:spcBef>
              <a:defRPr/>
            </a:pPr>
            <a:r>
              <a:rPr lang="fr-FR" sz="1000" b="1" dirty="0" smtClean="0">
                <a:solidFill>
                  <a:srgbClr val="006699"/>
                </a:solidFill>
                <a:latin typeface="Trebuchet MS" pitchFamily="34" charset="0"/>
                <a:ea typeface="+mn-ea"/>
              </a:rPr>
              <a:t>www.cecop.coop</a:t>
            </a:r>
            <a:endParaRPr lang="fr-FR" sz="1050" b="1" dirty="0" smtClean="0">
              <a:solidFill>
                <a:srgbClr val="006699"/>
              </a:solidFill>
              <a:latin typeface="Trebuchet MS" pitchFamily="34" charset="0"/>
              <a:ea typeface="+mn-ea"/>
            </a:endParaRPr>
          </a:p>
        </p:txBody>
      </p:sp>
      <p:pic>
        <p:nvPicPr>
          <p:cNvPr id="8199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98425"/>
            <a:ext cx="473075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153988"/>
            <a:ext cx="12065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983367" y="1052736"/>
            <a:ext cx="8096000" cy="4023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Tahoma" panose="020B060403050404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E2003D"/>
              </a:buClr>
            </a:pPr>
            <a:r>
              <a:rPr lang="en-US" altLang="fr-FR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Recognition </a:t>
            </a:r>
            <a:r>
              <a:rPr lang="en-US" altLang="fr-FR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of the social economy </a:t>
            </a:r>
            <a:r>
              <a:rPr lang="en-US" altLang="fr-FR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by </a:t>
            </a:r>
            <a:r>
              <a:rPr lang="en-US" altLang="fr-FR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the European Council:</a:t>
            </a:r>
          </a:p>
          <a:p>
            <a:pPr eaLnBrk="1" hangingPunct="1">
              <a:spcBef>
                <a:spcPct val="0"/>
              </a:spcBef>
              <a:buClr>
                <a:srgbClr val="E2003D"/>
              </a:buClr>
              <a:buFont typeface="Tahoma" panose="020B0604030504040204" pitchFamily="34" charset="0"/>
              <a:buChar char="&gt;"/>
            </a:pPr>
            <a:endParaRPr lang="en-US" altLang="fr-FR" b="1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r>
              <a:rPr lang="en-US" b="1" dirty="0">
                <a:solidFill>
                  <a:schemeClr val="tx1"/>
                </a:solidFill>
              </a:rPr>
              <a:t>Council Conclusions on "The promotion of the </a:t>
            </a:r>
            <a:r>
              <a:rPr lang="en-US" b="1" dirty="0" smtClean="0">
                <a:solidFill>
                  <a:schemeClr val="tx1"/>
                </a:solidFill>
              </a:rPr>
              <a:t>social economy </a:t>
            </a:r>
            <a:r>
              <a:rPr lang="en-US" b="1" dirty="0">
                <a:solidFill>
                  <a:schemeClr val="tx1"/>
                </a:solidFill>
              </a:rPr>
              <a:t>as a key driver of economic and social development in </a:t>
            </a:r>
            <a:r>
              <a:rPr lang="en-US" b="1" dirty="0" smtClean="0">
                <a:solidFill>
                  <a:schemeClr val="tx1"/>
                </a:solidFill>
              </a:rPr>
              <a:t>Europe” </a:t>
            </a:r>
            <a:r>
              <a:rPr lang="en-US" b="1" dirty="0" smtClean="0">
                <a:solidFill>
                  <a:schemeClr val="tx1"/>
                </a:solidFill>
              </a:rPr>
              <a:t>(December 2015)</a:t>
            </a:r>
          </a:p>
          <a:p>
            <a:endParaRPr lang="en-US" altLang="fr-FR" sz="1800" dirty="0">
              <a:solidFill>
                <a:srgbClr val="3366CC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162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7"/>
          <p:cNvSpPr>
            <a:spLocks noChangeArrowheads="1"/>
          </p:cNvSpPr>
          <p:nvPr/>
        </p:nvSpPr>
        <p:spPr bwMode="auto">
          <a:xfrm>
            <a:off x="0" y="6686550"/>
            <a:ext cx="9144000" cy="198438"/>
          </a:xfrm>
          <a:prstGeom prst="roundRect">
            <a:avLst>
              <a:gd name="adj" fmla="val 806"/>
            </a:avLst>
          </a:prstGeom>
          <a:solidFill>
            <a:srgbClr val="8A0045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>
              <a:latin typeface="Trebuchet MS" panose="020B0603020202020204" pitchFamily="34" charset="0"/>
            </a:endParaRPr>
          </a:p>
        </p:txBody>
      </p:sp>
      <p:sp>
        <p:nvSpPr>
          <p:cNvPr id="8197" name="Text Box 9"/>
          <p:cNvSpPr txBox="1">
            <a:spLocks noChangeArrowheads="1"/>
          </p:cNvSpPr>
          <p:nvPr/>
        </p:nvSpPr>
        <p:spPr bwMode="auto">
          <a:xfrm>
            <a:off x="-36513" y="6237288"/>
            <a:ext cx="3095626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BE" altLang="ko-KR" sz="1500" b="1" dirty="0" smtClean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31 </a:t>
            </a:r>
            <a:r>
              <a:rPr lang="fr-BE" altLang="ko-KR" sz="1500" b="1" dirty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March 2016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7345363" y="6308725"/>
            <a:ext cx="1763712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9pPr>
          </a:lstStyle>
          <a:p>
            <a:pPr algn="r" eaLnBrk="1" hangingPunct="1">
              <a:spcBef>
                <a:spcPts val="750"/>
              </a:spcBef>
              <a:defRPr/>
            </a:pPr>
            <a:r>
              <a:rPr lang="fr-FR" sz="1000" b="1" dirty="0" smtClean="0">
                <a:solidFill>
                  <a:srgbClr val="006699"/>
                </a:solidFill>
                <a:latin typeface="Trebuchet MS" pitchFamily="34" charset="0"/>
                <a:ea typeface="+mn-ea"/>
              </a:rPr>
              <a:t>www.cecop.coop</a:t>
            </a:r>
            <a:endParaRPr lang="fr-FR" sz="1050" b="1" dirty="0" smtClean="0">
              <a:solidFill>
                <a:srgbClr val="006699"/>
              </a:solidFill>
              <a:latin typeface="Trebuchet MS" pitchFamily="34" charset="0"/>
              <a:ea typeface="+mn-ea"/>
            </a:endParaRPr>
          </a:p>
        </p:txBody>
      </p:sp>
      <p:pic>
        <p:nvPicPr>
          <p:cNvPr id="8199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98425"/>
            <a:ext cx="473075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153988"/>
            <a:ext cx="12065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481138" y="1204913"/>
            <a:ext cx="7051302" cy="1756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Tahoma" panose="020B060403050404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E2003D"/>
              </a:buClr>
            </a:pPr>
            <a:r>
              <a:rPr lang="en-US" altLang="fr-FR" sz="36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Recognition </a:t>
            </a:r>
            <a:r>
              <a:rPr lang="en-US" altLang="fr-FR" sz="36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of the social economy by </a:t>
            </a:r>
            <a:r>
              <a:rPr lang="en-US" altLang="fr-FR" sz="36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the European Economic and Social Committee</a:t>
            </a:r>
            <a:endParaRPr lang="en-US" altLang="fr-FR" sz="36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341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7"/>
          <p:cNvSpPr>
            <a:spLocks noChangeArrowheads="1"/>
          </p:cNvSpPr>
          <p:nvPr/>
        </p:nvSpPr>
        <p:spPr bwMode="auto">
          <a:xfrm>
            <a:off x="0" y="6686550"/>
            <a:ext cx="9144000" cy="198438"/>
          </a:xfrm>
          <a:prstGeom prst="roundRect">
            <a:avLst>
              <a:gd name="adj" fmla="val 806"/>
            </a:avLst>
          </a:prstGeom>
          <a:solidFill>
            <a:srgbClr val="8A0045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>
              <a:latin typeface="Trebuchet MS" panose="020B0603020202020204" pitchFamily="34" charset="0"/>
            </a:endParaRPr>
          </a:p>
        </p:txBody>
      </p:sp>
      <p:sp>
        <p:nvSpPr>
          <p:cNvPr id="8197" name="Text Box 9"/>
          <p:cNvSpPr txBox="1">
            <a:spLocks noChangeArrowheads="1"/>
          </p:cNvSpPr>
          <p:nvPr/>
        </p:nvSpPr>
        <p:spPr bwMode="auto">
          <a:xfrm>
            <a:off x="-36513" y="6237288"/>
            <a:ext cx="3095626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BE" altLang="ko-KR" sz="1500" b="1" dirty="0" smtClean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31 </a:t>
            </a:r>
            <a:r>
              <a:rPr lang="fr-BE" altLang="ko-KR" sz="1500" b="1" dirty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March 2016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7345363" y="6308725"/>
            <a:ext cx="1763712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9pPr>
          </a:lstStyle>
          <a:p>
            <a:pPr algn="r" eaLnBrk="1" hangingPunct="1">
              <a:spcBef>
                <a:spcPts val="750"/>
              </a:spcBef>
              <a:defRPr/>
            </a:pPr>
            <a:r>
              <a:rPr lang="fr-FR" sz="1000" b="1" dirty="0" smtClean="0">
                <a:solidFill>
                  <a:srgbClr val="006699"/>
                </a:solidFill>
                <a:latin typeface="Trebuchet MS" pitchFamily="34" charset="0"/>
                <a:ea typeface="+mn-ea"/>
              </a:rPr>
              <a:t>www.cecop.coop</a:t>
            </a:r>
            <a:endParaRPr lang="fr-FR" sz="1050" b="1" dirty="0" smtClean="0">
              <a:solidFill>
                <a:srgbClr val="006699"/>
              </a:solidFill>
              <a:latin typeface="Trebuchet MS" pitchFamily="34" charset="0"/>
              <a:ea typeface="+mn-ea"/>
            </a:endParaRPr>
          </a:p>
        </p:txBody>
      </p:sp>
      <p:pic>
        <p:nvPicPr>
          <p:cNvPr id="8199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98425"/>
            <a:ext cx="473075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153988"/>
            <a:ext cx="12065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481042" y="765296"/>
            <a:ext cx="6746875" cy="5193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Tahoma" panose="020B060403050404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hangingPunct="1"/>
            <a:r>
              <a:rPr lang="fr-BE" altLang="fr-FR" sz="2000" b="1" dirty="0" err="1" smtClean="0"/>
              <a:t>Definition</a:t>
            </a:r>
            <a:r>
              <a:rPr lang="fr-BE" altLang="fr-FR" sz="2000" b="1" dirty="0" smtClean="0"/>
              <a:t> of social </a:t>
            </a:r>
            <a:r>
              <a:rPr lang="fr-BE" altLang="fr-FR" sz="2000" b="1" dirty="0" err="1" smtClean="0"/>
              <a:t>enterprises</a:t>
            </a:r>
            <a:r>
              <a:rPr lang="fr-BE" altLang="fr-FR" sz="2000" b="1" dirty="0" smtClean="0"/>
              <a:t> </a:t>
            </a:r>
            <a:r>
              <a:rPr lang="fr-BE" altLang="fr-FR" sz="2000" b="1" dirty="0" err="1" smtClean="0"/>
              <a:t>according</a:t>
            </a:r>
            <a:r>
              <a:rPr lang="fr-BE" altLang="fr-FR" sz="2000" b="1" dirty="0" smtClean="0"/>
              <a:t> to the </a:t>
            </a:r>
            <a:r>
              <a:rPr lang="fr-BE" altLang="fr-FR" sz="2000" b="1" dirty="0" err="1" smtClean="0"/>
              <a:t>European</a:t>
            </a:r>
            <a:r>
              <a:rPr lang="fr-BE" altLang="fr-FR" sz="2000" b="1" dirty="0" smtClean="0"/>
              <a:t> Commission</a:t>
            </a:r>
          </a:p>
          <a:p>
            <a:pPr eaLnBrk="1" hangingPunct="1"/>
            <a:endParaRPr lang="fr-BE" altLang="fr-FR" sz="2000" b="1" dirty="0"/>
          </a:p>
          <a:p>
            <a:pPr eaLnBrk="1" hangingPunct="1"/>
            <a:r>
              <a:rPr lang="fr-BE" altLang="fr-FR" sz="2000" b="1" dirty="0" err="1" smtClean="0"/>
              <a:t>According</a:t>
            </a:r>
            <a:r>
              <a:rPr lang="fr-BE" altLang="fr-FR" sz="2000" b="1" dirty="0" smtClean="0"/>
              <a:t> to the Social Business Initiative, « </a:t>
            </a:r>
            <a:r>
              <a:rPr lang="fr-BE" altLang="fr-FR" sz="2000" b="1" i="1" dirty="0" smtClean="0"/>
              <a:t>social </a:t>
            </a:r>
            <a:r>
              <a:rPr lang="fr-BE" altLang="fr-FR" sz="2000" b="1" i="1" dirty="0" err="1" smtClean="0"/>
              <a:t>enterprises</a:t>
            </a:r>
            <a:r>
              <a:rPr lang="fr-BE" altLang="fr-FR" sz="2000" b="1" dirty="0" smtClean="0"/>
              <a:t> » are :</a:t>
            </a:r>
          </a:p>
          <a:p>
            <a:r>
              <a:rPr lang="fr-BE" altLang="fr-FR" sz="2000" b="1" dirty="0" smtClean="0"/>
              <a:t>« - </a:t>
            </a:r>
            <a:r>
              <a:rPr lang="en-US" altLang="fr-FR" sz="2000" b="1" i="1" dirty="0" smtClean="0"/>
              <a:t>Those for whom the social/societal objective of the common good is the reason for the commercial activity.</a:t>
            </a:r>
            <a:endParaRPr lang="fr-BE" altLang="fr-FR" sz="2000" b="1" i="1" dirty="0" smtClean="0"/>
          </a:p>
          <a:p>
            <a:r>
              <a:rPr lang="en-US" altLang="fr-FR" sz="2000" b="1" i="1" dirty="0" smtClean="0"/>
              <a:t>- Those where profits are mainly re-invested with a view to achieving the social objective. </a:t>
            </a:r>
            <a:endParaRPr lang="fr-BE" altLang="fr-FR" sz="2000" b="1" i="1" dirty="0" smtClean="0"/>
          </a:p>
          <a:p>
            <a:r>
              <a:rPr lang="en-US" altLang="fr-FR" sz="2000" b="1" i="1" dirty="0" smtClean="0"/>
              <a:t>- And where the method of </a:t>
            </a:r>
            <a:r>
              <a:rPr lang="en-US" altLang="fr-FR" sz="2000" b="1" i="1" dirty="0" err="1" smtClean="0"/>
              <a:t>organisation</a:t>
            </a:r>
            <a:r>
              <a:rPr lang="en-US" altLang="fr-FR" sz="2000" b="1" i="1" dirty="0" smtClean="0"/>
              <a:t> and ownership system reflects their mission, </a:t>
            </a:r>
            <a:r>
              <a:rPr lang="en-US" sz="2000" b="1" i="1" dirty="0"/>
              <a:t>using democratic or participatory principles or focusing on social justice</a:t>
            </a:r>
            <a:r>
              <a:rPr lang="en-US" altLang="fr-FR" sz="2000" b="1" i="1" dirty="0" smtClean="0"/>
              <a:t>”</a:t>
            </a:r>
            <a:endParaRPr lang="fr-BE" altLang="fr-FR" sz="2000" b="1" i="1" dirty="0" smtClean="0"/>
          </a:p>
          <a:p>
            <a:pPr eaLnBrk="1" hangingPunct="1">
              <a:spcBef>
                <a:spcPct val="0"/>
              </a:spcBef>
              <a:buClr>
                <a:srgbClr val="E2003D"/>
              </a:buClr>
              <a:buFont typeface="Tahoma" panose="020B0604030504040204" pitchFamily="34" charset="0"/>
              <a:buChar char="&gt;"/>
            </a:pPr>
            <a:endParaRPr lang="en-US" altLang="fr-FR" sz="1800" dirty="0">
              <a:solidFill>
                <a:srgbClr val="3366CC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5086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7"/>
          <p:cNvSpPr>
            <a:spLocks noChangeArrowheads="1"/>
          </p:cNvSpPr>
          <p:nvPr/>
        </p:nvSpPr>
        <p:spPr bwMode="auto">
          <a:xfrm>
            <a:off x="0" y="6686550"/>
            <a:ext cx="9144000" cy="198438"/>
          </a:xfrm>
          <a:prstGeom prst="roundRect">
            <a:avLst>
              <a:gd name="adj" fmla="val 806"/>
            </a:avLst>
          </a:prstGeom>
          <a:solidFill>
            <a:srgbClr val="8A0045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>
              <a:latin typeface="Trebuchet MS" panose="020B0603020202020204" pitchFamily="34" charset="0"/>
            </a:endParaRPr>
          </a:p>
        </p:txBody>
      </p:sp>
      <p:sp>
        <p:nvSpPr>
          <p:cNvPr id="8197" name="Text Box 9"/>
          <p:cNvSpPr txBox="1">
            <a:spLocks noChangeArrowheads="1"/>
          </p:cNvSpPr>
          <p:nvPr/>
        </p:nvSpPr>
        <p:spPr bwMode="auto">
          <a:xfrm>
            <a:off x="-36513" y="6237288"/>
            <a:ext cx="3095626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BE" altLang="ko-KR" sz="1500" b="1" dirty="0" smtClean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31 </a:t>
            </a:r>
            <a:r>
              <a:rPr lang="fr-BE" altLang="ko-KR" sz="1500" b="1" dirty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March 2016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7345363" y="6308725"/>
            <a:ext cx="1763712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9pPr>
          </a:lstStyle>
          <a:p>
            <a:pPr algn="r" eaLnBrk="1" hangingPunct="1">
              <a:spcBef>
                <a:spcPts val="750"/>
              </a:spcBef>
              <a:defRPr/>
            </a:pPr>
            <a:r>
              <a:rPr lang="fr-FR" sz="1000" b="1" dirty="0" smtClean="0">
                <a:solidFill>
                  <a:srgbClr val="006699"/>
                </a:solidFill>
                <a:latin typeface="Trebuchet MS" pitchFamily="34" charset="0"/>
                <a:ea typeface="+mn-ea"/>
              </a:rPr>
              <a:t>www.cecop.coop</a:t>
            </a:r>
            <a:endParaRPr lang="fr-FR" sz="1050" b="1" dirty="0" smtClean="0">
              <a:solidFill>
                <a:srgbClr val="006699"/>
              </a:solidFill>
              <a:latin typeface="Trebuchet MS" pitchFamily="34" charset="0"/>
              <a:ea typeface="+mn-ea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481138" y="1204913"/>
            <a:ext cx="6746875" cy="5316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Tahoma" panose="020B060403050404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E2003D"/>
              </a:buClr>
            </a:pPr>
            <a:endParaRPr lang="en-US" altLang="fr-FR" sz="2400" b="1" dirty="0" smtClean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Clr>
                <a:srgbClr val="E2003D"/>
              </a:buClr>
            </a:pPr>
            <a:r>
              <a:rPr lang="en-US" altLang="fr-FR" sz="24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What is a social cooperative?</a:t>
            </a:r>
          </a:p>
          <a:p>
            <a:pPr eaLnBrk="1" hangingPunct="1">
              <a:spcBef>
                <a:spcPct val="0"/>
              </a:spcBef>
              <a:buClr>
                <a:srgbClr val="E2003D"/>
              </a:buClr>
              <a:buFont typeface="Tahoma" panose="020B0604030504040204" pitchFamily="34" charset="0"/>
              <a:buChar char="&gt;"/>
            </a:pPr>
            <a:endParaRPr lang="en-US" altLang="fr-FR" sz="2400" b="1" dirty="0">
              <a:solidFill>
                <a:srgbClr val="3366CC"/>
              </a:solidFill>
              <a:latin typeface="Trebuchet MS" panose="020B0603020202020204" pitchFamily="34" charset="0"/>
            </a:endParaRPr>
          </a:p>
          <a:p>
            <a:pPr eaLnBrk="1" hangingPunct="1"/>
            <a:r>
              <a:rPr lang="en-US" altLang="fr-FR" sz="2400" b="1" dirty="0" smtClean="0"/>
              <a:t>World Social Cooperative Standards</a:t>
            </a:r>
          </a:p>
          <a:p>
            <a:pPr eaLnBrk="1" hangingPunct="1"/>
            <a:r>
              <a:rPr lang="en-US" altLang="fr-FR" sz="2400" b="1" dirty="0" smtClean="0"/>
              <a:t>“</a:t>
            </a:r>
            <a:r>
              <a:rPr lang="en-US" altLang="fr-FR" sz="2400" b="1" i="1" dirty="0" smtClean="0"/>
              <a:t>Social cooperatives </a:t>
            </a:r>
            <a:r>
              <a:rPr lang="en-US" altLang="fr-FR" sz="2400" b="1" i="1" u="sng" dirty="0" smtClean="0"/>
              <a:t>explicitly</a:t>
            </a:r>
            <a:r>
              <a:rPr lang="en-US" altLang="fr-FR" sz="2400" b="1" i="1" dirty="0" smtClean="0"/>
              <a:t> define a general interest mission as their </a:t>
            </a:r>
            <a:r>
              <a:rPr lang="en-US" altLang="fr-FR" sz="2400" b="1" i="1" u="sng" dirty="0" smtClean="0"/>
              <a:t>primary</a:t>
            </a:r>
            <a:r>
              <a:rPr lang="en-US" altLang="fr-FR" sz="2400" b="1" i="1" dirty="0" smtClean="0"/>
              <a:t> purpose and carry out this mission </a:t>
            </a:r>
            <a:r>
              <a:rPr lang="en-US" altLang="fr-FR" sz="2400" b="1" i="1" u="sng" dirty="0" smtClean="0"/>
              <a:t>directly</a:t>
            </a:r>
            <a:r>
              <a:rPr lang="en-US" altLang="fr-FR" sz="2400" b="1" i="1" dirty="0" smtClean="0"/>
              <a:t> in the production of goods and services of general interest</a:t>
            </a:r>
            <a:r>
              <a:rPr lang="en-US" altLang="fr-FR" sz="2400" b="1" dirty="0" smtClean="0"/>
              <a:t>”. </a:t>
            </a:r>
          </a:p>
          <a:p>
            <a:pPr eaLnBrk="1" hangingPunct="1"/>
            <a:endParaRPr lang="en-US" altLang="fr-FR" sz="2400" b="1" dirty="0" smtClean="0"/>
          </a:p>
          <a:p>
            <a:pPr eaLnBrk="1" hangingPunct="1"/>
            <a:r>
              <a:rPr lang="en-US" altLang="fr-FR" sz="2400" b="1" dirty="0" smtClean="0"/>
              <a:t>Work integration</a:t>
            </a:r>
            <a:r>
              <a:rPr lang="fr-BE" altLang="fr-FR" sz="2400" b="1" dirty="0" smtClean="0"/>
              <a:t> </a:t>
            </a:r>
            <a:r>
              <a:rPr lang="fr-BE" altLang="fr-FR" sz="2400" b="1" dirty="0" err="1" smtClean="0"/>
              <a:t>is</a:t>
            </a:r>
            <a:r>
              <a:rPr lang="en-US" altLang="fr-FR" sz="2400" b="1" dirty="0" smtClean="0"/>
              <a:t> a service of general interest</a:t>
            </a:r>
            <a:endParaRPr lang="fr-BE" altLang="fr-FR" sz="2400" b="1" dirty="0" smtClean="0"/>
          </a:p>
          <a:p>
            <a:pPr eaLnBrk="1" hangingPunct="1">
              <a:spcBef>
                <a:spcPct val="0"/>
              </a:spcBef>
              <a:buClr>
                <a:srgbClr val="E2003D"/>
              </a:buClr>
              <a:buFont typeface="Tahoma" panose="020B0604030504040204" pitchFamily="34" charset="0"/>
              <a:buChar char="&gt;"/>
            </a:pPr>
            <a:endParaRPr lang="en-US" altLang="fr-FR" sz="1800" dirty="0">
              <a:solidFill>
                <a:srgbClr val="3366CC"/>
              </a:solidFill>
              <a:latin typeface="Trebuchet MS" panose="020B0603020202020204" pitchFamily="34" charset="0"/>
            </a:endParaRPr>
          </a:p>
        </p:txBody>
      </p:sp>
      <p:pic>
        <p:nvPicPr>
          <p:cNvPr id="8" name="Image 7" descr="Description : firma_20_nov__01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5737" y="-15874"/>
            <a:ext cx="4257675" cy="1095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00327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7"/>
          <p:cNvSpPr>
            <a:spLocks noChangeArrowheads="1"/>
          </p:cNvSpPr>
          <p:nvPr/>
        </p:nvSpPr>
        <p:spPr bwMode="auto">
          <a:xfrm>
            <a:off x="0" y="6686550"/>
            <a:ext cx="9144000" cy="198438"/>
          </a:xfrm>
          <a:prstGeom prst="roundRect">
            <a:avLst>
              <a:gd name="adj" fmla="val 806"/>
            </a:avLst>
          </a:prstGeom>
          <a:solidFill>
            <a:srgbClr val="8A0045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>
              <a:latin typeface="Trebuchet MS" panose="020B0603020202020204" pitchFamily="34" charset="0"/>
            </a:endParaRPr>
          </a:p>
        </p:txBody>
      </p:sp>
      <p:sp>
        <p:nvSpPr>
          <p:cNvPr id="8197" name="Text Box 9"/>
          <p:cNvSpPr txBox="1">
            <a:spLocks noChangeArrowheads="1"/>
          </p:cNvSpPr>
          <p:nvPr/>
        </p:nvSpPr>
        <p:spPr bwMode="auto">
          <a:xfrm>
            <a:off x="-36513" y="6237288"/>
            <a:ext cx="3095626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BE" altLang="ko-KR" sz="1500" b="1" dirty="0" smtClean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31 March </a:t>
            </a:r>
            <a:r>
              <a:rPr lang="fr-BE" altLang="ko-KR" sz="1500" b="1" dirty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2016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7345363" y="6308725"/>
            <a:ext cx="1763712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9pPr>
          </a:lstStyle>
          <a:p>
            <a:pPr algn="r" eaLnBrk="1" hangingPunct="1">
              <a:spcBef>
                <a:spcPts val="750"/>
              </a:spcBef>
              <a:defRPr/>
            </a:pPr>
            <a:r>
              <a:rPr lang="fr-FR" sz="1000" b="1" dirty="0" smtClean="0">
                <a:solidFill>
                  <a:srgbClr val="006699"/>
                </a:solidFill>
                <a:latin typeface="Trebuchet MS" pitchFamily="34" charset="0"/>
                <a:ea typeface="+mn-ea"/>
              </a:rPr>
              <a:t>www.cecop.coop</a:t>
            </a:r>
            <a:endParaRPr lang="fr-FR" sz="1050" b="1" dirty="0" smtClean="0">
              <a:solidFill>
                <a:srgbClr val="006699"/>
              </a:solidFill>
              <a:latin typeface="Trebuchet MS" pitchFamily="34" charset="0"/>
              <a:ea typeface="+mn-ea"/>
            </a:endParaRPr>
          </a:p>
        </p:txBody>
      </p:sp>
      <p:pic>
        <p:nvPicPr>
          <p:cNvPr id="8199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98425"/>
            <a:ext cx="473075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153988"/>
            <a:ext cx="12065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565275" y="700288"/>
            <a:ext cx="6746875" cy="615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Tahoma" panose="020B060403050404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E2003D"/>
              </a:buClr>
              <a:buFont typeface="Tahoma" panose="020B0604030504040204" pitchFamily="34" charset="0"/>
              <a:buChar char="&gt;"/>
            </a:pPr>
            <a:r>
              <a:rPr lang="fr-BE" altLang="fr-FR" sz="2000" b="1" dirty="0" smtClean="0"/>
              <a:t>EU Public </a:t>
            </a:r>
            <a:r>
              <a:rPr lang="fr-BE" altLang="fr-FR" sz="2000" b="1" dirty="0" err="1" smtClean="0"/>
              <a:t>procurement</a:t>
            </a:r>
            <a:r>
              <a:rPr lang="fr-BE" altLang="fr-FR" sz="2000" b="1" dirty="0" smtClean="0"/>
              <a:t> directive (for EU </a:t>
            </a:r>
            <a:r>
              <a:rPr lang="fr-BE" altLang="fr-FR" sz="2000" b="1" dirty="0" err="1" smtClean="0"/>
              <a:t>level</a:t>
            </a:r>
            <a:r>
              <a:rPr lang="fr-BE" altLang="fr-FR" sz="2000" b="1" dirty="0" smtClean="0"/>
              <a:t> tenders)</a:t>
            </a:r>
          </a:p>
          <a:p>
            <a:pPr eaLnBrk="1" hangingPunct="1">
              <a:spcBef>
                <a:spcPct val="0"/>
              </a:spcBef>
              <a:buClr>
                <a:srgbClr val="E2003D"/>
              </a:buClr>
              <a:buFont typeface="Tahoma" panose="020B0604030504040204" pitchFamily="34" charset="0"/>
              <a:buChar char="&gt;"/>
            </a:pPr>
            <a:endParaRPr lang="fr-BE" altLang="fr-FR" sz="2000" b="1" dirty="0"/>
          </a:p>
          <a:p>
            <a:r>
              <a:rPr lang="fr-BE" altLang="fr-FR" sz="2000" b="1" dirty="0" smtClean="0"/>
              <a:t>     </a:t>
            </a:r>
            <a:r>
              <a:rPr lang="fr-BE" altLang="fr-FR" sz="2000" b="1" dirty="0" err="1"/>
              <a:t>R</a:t>
            </a:r>
            <a:r>
              <a:rPr lang="fr-BE" altLang="fr-FR" sz="2000" b="1" dirty="0" err="1" smtClean="0"/>
              <a:t>eserved</a:t>
            </a:r>
            <a:r>
              <a:rPr lang="fr-BE" altLang="fr-FR" sz="2000" b="1" dirty="0" smtClean="0"/>
              <a:t> </a:t>
            </a:r>
            <a:r>
              <a:rPr lang="fr-BE" altLang="fr-FR" sz="2000" b="1" dirty="0" err="1" smtClean="0"/>
              <a:t>markets</a:t>
            </a:r>
            <a:endParaRPr lang="fr-BE" altLang="fr-FR" sz="2000" b="1" dirty="0" smtClean="0"/>
          </a:p>
          <a:p>
            <a:endParaRPr lang="en-US" sz="2000" dirty="0" smtClean="0"/>
          </a:p>
          <a:p>
            <a:r>
              <a:rPr lang="en-US" sz="2000" dirty="0" smtClean="0"/>
              <a:t>     Art. 20. Member </a:t>
            </a:r>
            <a:r>
              <a:rPr lang="en-US" sz="2000" dirty="0"/>
              <a:t>States may reserve the right to participate in public procurement procedures to sheltered workshops and </a:t>
            </a:r>
            <a:r>
              <a:rPr lang="en-US" sz="2000" b="1" dirty="0" smtClean="0">
                <a:solidFill>
                  <a:srgbClr val="FF0000"/>
                </a:solidFill>
              </a:rPr>
              <a:t>economic </a:t>
            </a:r>
            <a:r>
              <a:rPr lang="en-US" sz="2000" b="1" dirty="0">
                <a:solidFill>
                  <a:srgbClr val="FF0000"/>
                </a:solidFill>
              </a:rPr>
              <a:t>operators whose main aim is the social and professional integration of disabled or disadvantaged persons </a:t>
            </a:r>
            <a:r>
              <a:rPr lang="en-US" sz="2000" dirty="0"/>
              <a:t>or may provide for such contracts to be performed in the context of sheltered employment </a:t>
            </a:r>
            <a:r>
              <a:rPr lang="en-US" sz="2000" dirty="0" err="1"/>
              <a:t>programmes</a:t>
            </a:r>
            <a:r>
              <a:rPr lang="en-US" sz="2000" dirty="0"/>
              <a:t>, </a:t>
            </a:r>
            <a:r>
              <a:rPr lang="en-US" sz="2000" b="1" dirty="0">
                <a:solidFill>
                  <a:srgbClr val="FF0000"/>
                </a:solidFill>
              </a:rPr>
              <a:t>provided that at least 30 % of the employees of those workshops, economic operators or </a:t>
            </a:r>
            <a:r>
              <a:rPr lang="en-US" sz="2000" b="1" dirty="0" err="1">
                <a:solidFill>
                  <a:srgbClr val="FF0000"/>
                </a:solidFill>
              </a:rPr>
              <a:t>programmes</a:t>
            </a:r>
            <a:r>
              <a:rPr lang="en-US" sz="2000" b="1" dirty="0">
                <a:solidFill>
                  <a:srgbClr val="FF0000"/>
                </a:solidFill>
              </a:rPr>
              <a:t> are disabled or disadvantaged workers</a:t>
            </a:r>
            <a:r>
              <a:rPr lang="en-US" sz="2000" dirty="0"/>
              <a:t>. </a:t>
            </a:r>
            <a:endParaRPr lang="fr-BE" altLang="fr-FR" sz="2000" b="1" dirty="0" smtClean="0"/>
          </a:p>
          <a:p>
            <a:pPr eaLnBrk="1" hangingPunct="1">
              <a:spcBef>
                <a:spcPct val="0"/>
              </a:spcBef>
              <a:buClr>
                <a:srgbClr val="E2003D"/>
              </a:buClr>
              <a:buFont typeface="Tahoma" panose="020B0604030504040204" pitchFamily="34" charset="0"/>
              <a:buChar char="&gt;"/>
            </a:pPr>
            <a:endParaRPr lang="fr-BE" altLang="fr-FR" sz="1800" b="1" dirty="0"/>
          </a:p>
          <a:p>
            <a:pPr eaLnBrk="1" hangingPunct="1">
              <a:spcBef>
                <a:spcPct val="0"/>
              </a:spcBef>
              <a:buClr>
                <a:srgbClr val="E2003D"/>
              </a:buClr>
              <a:buFont typeface="Tahoma" panose="020B0604030504040204" pitchFamily="34" charset="0"/>
              <a:buChar char="&gt;"/>
            </a:pPr>
            <a:endParaRPr lang="fr-BE" altLang="fr-FR" sz="1800" b="1" dirty="0" smtClean="0"/>
          </a:p>
          <a:p>
            <a:pPr eaLnBrk="1" hangingPunct="1">
              <a:spcBef>
                <a:spcPct val="0"/>
              </a:spcBef>
              <a:buClr>
                <a:srgbClr val="E2003D"/>
              </a:buClr>
              <a:buFont typeface="Tahoma" panose="020B0604030504040204" pitchFamily="34" charset="0"/>
              <a:buChar char="&gt;"/>
            </a:pPr>
            <a:endParaRPr lang="en-US" altLang="fr-FR" sz="1800" dirty="0">
              <a:solidFill>
                <a:srgbClr val="3366CC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942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7"/>
          <p:cNvSpPr>
            <a:spLocks noChangeArrowheads="1"/>
          </p:cNvSpPr>
          <p:nvPr/>
        </p:nvSpPr>
        <p:spPr bwMode="auto">
          <a:xfrm>
            <a:off x="0" y="6686550"/>
            <a:ext cx="9144000" cy="198438"/>
          </a:xfrm>
          <a:prstGeom prst="roundRect">
            <a:avLst>
              <a:gd name="adj" fmla="val 806"/>
            </a:avLst>
          </a:prstGeom>
          <a:solidFill>
            <a:srgbClr val="8A0045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>
              <a:latin typeface="Trebuchet MS" panose="020B0603020202020204" pitchFamily="34" charset="0"/>
            </a:endParaRPr>
          </a:p>
        </p:txBody>
      </p:sp>
      <p:sp>
        <p:nvSpPr>
          <p:cNvPr id="8197" name="Text Box 9"/>
          <p:cNvSpPr txBox="1">
            <a:spLocks noChangeArrowheads="1"/>
          </p:cNvSpPr>
          <p:nvPr/>
        </p:nvSpPr>
        <p:spPr bwMode="auto">
          <a:xfrm>
            <a:off x="-36513" y="6237288"/>
            <a:ext cx="3095626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BE" altLang="ko-KR" sz="1500" b="1" dirty="0" smtClean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31 </a:t>
            </a:r>
            <a:r>
              <a:rPr lang="fr-BE" altLang="ko-KR" sz="1500" b="1" dirty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March 2016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7345363" y="6308725"/>
            <a:ext cx="1763712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9pPr>
          </a:lstStyle>
          <a:p>
            <a:pPr algn="r" eaLnBrk="1" hangingPunct="1">
              <a:spcBef>
                <a:spcPts val="750"/>
              </a:spcBef>
              <a:defRPr/>
            </a:pPr>
            <a:r>
              <a:rPr lang="fr-FR" sz="1000" b="1" dirty="0" smtClean="0">
                <a:solidFill>
                  <a:srgbClr val="006699"/>
                </a:solidFill>
                <a:latin typeface="Trebuchet MS" pitchFamily="34" charset="0"/>
                <a:ea typeface="+mn-ea"/>
              </a:rPr>
              <a:t>www.cecop.coop</a:t>
            </a:r>
            <a:endParaRPr lang="fr-FR" sz="1050" b="1" dirty="0" smtClean="0">
              <a:solidFill>
                <a:srgbClr val="006699"/>
              </a:solidFill>
              <a:latin typeface="Trebuchet MS" pitchFamily="34" charset="0"/>
              <a:ea typeface="+mn-ea"/>
            </a:endParaRPr>
          </a:p>
        </p:txBody>
      </p:sp>
      <p:pic>
        <p:nvPicPr>
          <p:cNvPr id="8199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98425"/>
            <a:ext cx="473075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153988"/>
            <a:ext cx="12065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481138" y="1204913"/>
            <a:ext cx="6746875" cy="3787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Tahoma" panose="020B060403050404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E2003D"/>
              </a:buClr>
            </a:pPr>
            <a:r>
              <a:rPr lang="fr-FR" altLang="fr-FR" sz="2400" b="1" dirty="0" err="1" smtClean="0"/>
              <a:t>Disadvantaged</a:t>
            </a:r>
            <a:r>
              <a:rPr lang="fr-FR" altLang="fr-FR" sz="2400" b="1" dirty="0" smtClean="0"/>
              <a:t> </a:t>
            </a:r>
            <a:r>
              <a:rPr lang="fr-FR" altLang="fr-FR" sz="2400" b="1" dirty="0" err="1" smtClean="0"/>
              <a:t>workers</a:t>
            </a:r>
            <a:r>
              <a:rPr lang="fr-FR" altLang="fr-FR" sz="2400" b="1" dirty="0" smtClean="0"/>
              <a:t> </a:t>
            </a:r>
            <a:r>
              <a:rPr lang="fr-FR" altLang="fr-FR" sz="2400" b="1" dirty="0" err="1" smtClean="0"/>
              <a:t>should</a:t>
            </a:r>
            <a:r>
              <a:rPr lang="fr-FR" altLang="fr-FR" sz="2400" b="1" dirty="0" smtClean="0"/>
              <a:t> :</a:t>
            </a:r>
          </a:p>
          <a:p>
            <a:pPr eaLnBrk="1" hangingPunct="1">
              <a:spcBef>
                <a:spcPct val="0"/>
              </a:spcBef>
              <a:buClr>
                <a:srgbClr val="E2003D"/>
              </a:buClr>
              <a:buFont typeface="Tahoma" panose="020B0604030504040204" pitchFamily="34" charset="0"/>
              <a:buChar char="&gt;"/>
            </a:pPr>
            <a:endParaRPr lang="fr-FR" altLang="fr-FR" sz="2400" b="1" dirty="0" smtClean="0"/>
          </a:p>
          <a:p>
            <a:pPr marL="0" indent="0" eaLnBrk="1" hangingPunct="1">
              <a:spcBef>
                <a:spcPct val="0"/>
              </a:spcBef>
              <a:buClr>
                <a:srgbClr val="E2003D"/>
              </a:buClr>
            </a:pPr>
            <a:endParaRPr lang="fr-FR" altLang="fr-FR" sz="2400" b="1" dirty="0"/>
          </a:p>
          <a:p>
            <a:pPr marL="285750" indent="-285750" eaLnBrk="1" hangingPunct="1">
              <a:spcBef>
                <a:spcPct val="0"/>
              </a:spcBef>
              <a:buClr>
                <a:srgbClr val="E2003D"/>
              </a:buClr>
              <a:buFont typeface="Arial" panose="020B0604020202020204" pitchFamily="34" charset="0"/>
              <a:buChar char="•"/>
            </a:pPr>
            <a:r>
              <a:rPr lang="fr-FR" altLang="fr-FR" sz="2400" b="1" dirty="0" smtClean="0"/>
              <a:t>Be </a:t>
            </a:r>
            <a:r>
              <a:rPr lang="fr-FR" altLang="fr-FR" sz="2400" b="1" dirty="0" err="1" smtClean="0"/>
              <a:t>provided</a:t>
            </a:r>
            <a:r>
              <a:rPr lang="fr-FR" altLang="fr-FR" sz="2400" b="1" dirty="0" smtClean="0"/>
              <a:t> full and stable </a:t>
            </a:r>
            <a:r>
              <a:rPr lang="fr-FR" altLang="fr-FR" sz="2400" b="1" dirty="0" err="1" smtClean="0"/>
              <a:t>employment</a:t>
            </a:r>
            <a:r>
              <a:rPr lang="fr-FR" altLang="fr-FR" sz="2400" b="1" dirty="0" smtClean="0"/>
              <a:t>, </a:t>
            </a:r>
            <a:r>
              <a:rPr lang="fr-FR" altLang="fr-FR" sz="2400" b="1" dirty="0" err="1" smtClean="0"/>
              <a:t>with</a:t>
            </a:r>
            <a:r>
              <a:rPr lang="fr-FR" altLang="fr-FR" sz="2400" b="1" dirty="0" smtClean="0"/>
              <a:t> all labour </a:t>
            </a:r>
            <a:r>
              <a:rPr lang="fr-FR" altLang="fr-FR" sz="2400" b="1" dirty="0" err="1" smtClean="0"/>
              <a:t>rights</a:t>
            </a:r>
            <a:endParaRPr lang="fr-FR" altLang="fr-FR" sz="2400" b="1" dirty="0" smtClean="0"/>
          </a:p>
          <a:p>
            <a:pPr eaLnBrk="1" hangingPunct="1">
              <a:spcBef>
                <a:spcPct val="0"/>
              </a:spcBef>
              <a:buClr>
                <a:srgbClr val="E2003D"/>
              </a:buClr>
              <a:buFont typeface="Tahoma" panose="020B0604030504040204" pitchFamily="34" charset="0"/>
              <a:buChar char="&gt;"/>
            </a:pPr>
            <a:endParaRPr lang="fr-FR" altLang="fr-FR" sz="2400" b="1" dirty="0"/>
          </a:p>
          <a:p>
            <a:pPr marL="285750" indent="-285750" eaLnBrk="1" hangingPunct="1">
              <a:spcBef>
                <a:spcPct val="0"/>
              </a:spcBef>
              <a:buClr>
                <a:srgbClr val="E2003D"/>
              </a:buClr>
              <a:buFont typeface="Arial" panose="020B0604020202020204" pitchFamily="34" charset="0"/>
              <a:buChar char="•"/>
            </a:pPr>
            <a:r>
              <a:rPr lang="fr-FR" altLang="fr-FR" sz="2400" b="1" dirty="0" smtClean="0"/>
              <a:t>Be </a:t>
            </a:r>
            <a:r>
              <a:rPr lang="fr-FR" altLang="fr-FR" sz="2400" b="1" dirty="0" err="1" smtClean="0"/>
              <a:t>helped</a:t>
            </a:r>
            <a:r>
              <a:rPr lang="fr-FR" altLang="fr-FR" sz="2400" b="1" dirty="0" smtClean="0"/>
              <a:t> to </a:t>
            </a:r>
            <a:r>
              <a:rPr lang="fr-FR" altLang="fr-FR" sz="2400" b="1" dirty="0" err="1" smtClean="0"/>
              <a:t>be</a:t>
            </a:r>
            <a:r>
              <a:rPr lang="fr-FR" altLang="fr-FR" sz="2400" b="1" dirty="0" smtClean="0"/>
              <a:t> </a:t>
            </a:r>
            <a:r>
              <a:rPr lang="fr-FR" altLang="fr-FR" sz="2400" b="1" dirty="0" err="1" smtClean="0"/>
              <a:t>socially</a:t>
            </a:r>
            <a:r>
              <a:rPr lang="fr-FR" altLang="fr-FR" sz="2400" b="1" dirty="0" smtClean="0"/>
              <a:t> </a:t>
            </a:r>
            <a:r>
              <a:rPr lang="fr-FR" altLang="fr-FR" sz="2400" b="1" dirty="0" err="1" smtClean="0"/>
              <a:t>re-integrated</a:t>
            </a:r>
            <a:endParaRPr lang="fr-FR" altLang="fr-FR" sz="2400" b="1" dirty="0" smtClean="0"/>
          </a:p>
          <a:p>
            <a:pPr eaLnBrk="1" hangingPunct="1">
              <a:spcBef>
                <a:spcPct val="0"/>
              </a:spcBef>
              <a:buClr>
                <a:srgbClr val="E2003D"/>
              </a:buClr>
              <a:buFont typeface="Tahoma" panose="020B0604030504040204" pitchFamily="34" charset="0"/>
              <a:buChar char="&gt;"/>
            </a:pPr>
            <a:endParaRPr lang="fr-BE" altLang="fr-FR" sz="1800" b="1" dirty="0" smtClean="0"/>
          </a:p>
          <a:p>
            <a:pPr eaLnBrk="1" hangingPunct="1">
              <a:spcBef>
                <a:spcPct val="0"/>
              </a:spcBef>
              <a:buClr>
                <a:srgbClr val="E2003D"/>
              </a:buClr>
              <a:buFont typeface="Tahoma" panose="020B0604030504040204" pitchFamily="34" charset="0"/>
              <a:buChar char="&gt;"/>
            </a:pPr>
            <a:endParaRPr lang="fr-BE" altLang="fr-FR" sz="1800" b="1" dirty="0"/>
          </a:p>
          <a:p>
            <a:pPr eaLnBrk="1" hangingPunct="1">
              <a:spcBef>
                <a:spcPct val="0"/>
              </a:spcBef>
              <a:buClr>
                <a:srgbClr val="E2003D"/>
              </a:buClr>
              <a:buFont typeface="Tahoma" panose="020B0604030504040204" pitchFamily="34" charset="0"/>
              <a:buChar char="&gt;"/>
            </a:pPr>
            <a:endParaRPr lang="fr-BE" altLang="fr-FR" sz="1800" b="1" dirty="0" smtClean="0"/>
          </a:p>
          <a:p>
            <a:pPr eaLnBrk="1" hangingPunct="1">
              <a:spcBef>
                <a:spcPct val="0"/>
              </a:spcBef>
              <a:buClr>
                <a:srgbClr val="E2003D"/>
              </a:buClr>
              <a:buFont typeface="Tahoma" panose="020B0604030504040204" pitchFamily="34" charset="0"/>
              <a:buChar char="&gt;"/>
            </a:pPr>
            <a:endParaRPr lang="en-US" altLang="fr-FR" sz="1800" dirty="0">
              <a:solidFill>
                <a:srgbClr val="3366CC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1473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4"/>
          <p:cNvSpPr txBox="1">
            <a:spLocks noChangeArrowheads="1"/>
          </p:cNvSpPr>
          <p:nvPr/>
        </p:nvSpPr>
        <p:spPr bwMode="auto">
          <a:xfrm>
            <a:off x="2051050" y="2014538"/>
            <a:ext cx="7056438" cy="286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Tahoma" panose="020B060403050404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fr-FR" altLang="fr-FR" sz="4000">
                <a:solidFill>
                  <a:srgbClr val="7F7F7F"/>
                </a:solidFill>
                <a:latin typeface="Calibri" panose="020F0502020204030204" pitchFamily="34" charset="0"/>
              </a:rPr>
              <a:t>More information: </a:t>
            </a:r>
            <a:r>
              <a:rPr lang="fr-FR" altLang="fr-FR" sz="350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fr-FR" altLang="fr-FR" sz="35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fr-FR" altLang="fr-FR" sz="3500">
                <a:solidFill>
                  <a:srgbClr val="9A004D"/>
                </a:solidFill>
                <a:latin typeface="Calibri" panose="020F0502020204030204" pitchFamily="34" charset="0"/>
              </a:rPr>
              <a:t/>
            </a:r>
            <a:br>
              <a:rPr lang="fr-FR" altLang="fr-FR" sz="3500">
                <a:solidFill>
                  <a:srgbClr val="9A004D"/>
                </a:solidFill>
                <a:latin typeface="Calibri" panose="020F0502020204030204" pitchFamily="34" charset="0"/>
              </a:rPr>
            </a:br>
            <a:r>
              <a:rPr lang="fr-FR" altLang="fr-FR" sz="3500" b="1">
                <a:solidFill>
                  <a:srgbClr val="9A004D"/>
                </a:solidFill>
                <a:latin typeface="Calibri" panose="020F0502020204030204" pitchFamily="34" charset="0"/>
              </a:rPr>
              <a:t>  </a:t>
            </a:r>
            <a:r>
              <a:rPr lang="fr-FR" altLang="fr-FR" sz="3500" b="1">
                <a:solidFill>
                  <a:srgbClr val="8A0045"/>
                </a:solidFill>
                <a:latin typeface="Calibri" panose="020F0502020204030204" pitchFamily="34" charset="0"/>
              </a:rPr>
              <a:t>www.cecop.coop</a:t>
            </a:r>
          </a:p>
          <a:p>
            <a:pPr algn="ctr" eaLnBrk="1" hangingPunct="1">
              <a:spcBef>
                <a:spcPct val="0"/>
              </a:spcBef>
            </a:pPr>
            <a:r>
              <a:rPr lang="fr-FR" altLang="fr-FR" sz="3500" b="1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fr-FR" altLang="fr-FR" sz="3500" b="1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fr-FR" altLang="fr-FR" sz="3500" b="1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945063" y="5257800"/>
            <a:ext cx="156527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fr-BE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ea typeface="+mn-ea"/>
                <a:cs typeface="Calibri" pitchFamily="34" charset="0"/>
              </a:rPr>
              <a:t>Follow</a:t>
            </a:r>
            <a:r>
              <a:rPr lang="fr-BE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ea typeface="+mn-ea"/>
                <a:cs typeface="Calibri" pitchFamily="34" charset="0"/>
              </a:rPr>
              <a:t> us:</a:t>
            </a:r>
          </a:p>
        </p:txBody>
      </p:sp>
      <p:pic>
        <p:nvPicPr>
          <p:cNvPr id="67588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5745163"/>
            <a:ext cx="10795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89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-223838"/>
            <a:ext cx="1482725" cy="6883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90" name="Imag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3924300"/>
            <a:ext cx="25495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1812925" y="2349500"/>
            <a:ext cx="7151688" cy="2125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Tahoma" panose="020B060403050404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ko-KR" sz="4400" b="1" dirty="0">
                <a:solidFill>
                  <a:schemeClr val="tx1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The European confederation of industrial and service cooperatives</a:t>
            </a:r>
            <a:endParaRPr lang="fr-BE" altLang="ko-KR" sz="4400" b="1" dirty="0">
              <a:solidFill>
                <a:schemeClr val="tx1"/>
              </a:solidFill>
              <a:latin typeface="Calibri" panose="020F0502020204030204" pitchFamily="34" charset="0"/>
              <a:ea typeface="굴림" panose="020B0600000101010101" pitchFamily="34" charset="-127"/>
            </a:endParaRPr>
          </a:p>
        </p:txBody>
      </p:sp>
      <p:pic>
        <p:nvPicPr>
          <p:cNvPr id="4099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-223838"/>
            <a:ext cx="1482725" cy="6883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 Box 9"/>
          <p:cNvSpPr txBox="1">
            <a:spLocks noChangeArrowheads="1"/>
          </p:cNvSpPr>
          <p:nvPr/>
        </p:nvSpPr>
        <p:spPr bwMode="auto">
          <a:xfrm>
            <a:off x="-6350" y="6237288"/>
            <a:ext cx="914400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fr-BE" altLang="ko-KR" sz="2100" b="1" dirty="0" smtClean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31 </a:t>
            </a:r>
            <a:r>
              <a:rPr lang="fr-BE" altLang="ko-KR" sz="2100" b="1" dirty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MARCH 2016</a:t>
            </a:r>
          </a:p>
        </p:txBody>
      </p:sp>
      <p:sp>
        <p:nvSpPr>
          <p:cNvPr id="4101" name="AutoShape 7"/>
          <p:cNvSpPr>
            <a:spLocks noChangeArrowheads="1"/>
          </p:cNvSpPr>
          <p:nvPr/>
        </p:nvSpPr>
        <p:spPr bwMode="auto">
          <a:xfrm>
            <a:off x="0" y="6659563"/>
            <a:ext cx="9144000" cy="198437"/>
          </a:xfrm>
          <a:prstGeom prst="roundRect">
            <a:avLst>
              <a:gd name="adj" fmla="val 806"/>
            </a:avLst>
          </a:prstGeom>
          <a:solidFill>
            <a:srgbClr val="8A0045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>
              <a:solidFill>
                <a:srgbClr val="8A0045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8440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971600" y="604838"/>
            <a:ext cx="8353499" cy="5408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Tahoma" panose="020B060403050404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E2003D"/>
              </a:buClr>
              <a:buFontTx/>
              <a:buNone/>
            </a:pPr>
            <a:endParaRPr lang="fr-BE" altLang="ko-KR" sz="2200" b="1" dirty="0">
              <a:solidFill>
                <a:srgbClr val="006699"/>
              </a:solidFill>
              <a:latin typeface="Calibri" panose="020F0502020204030204" pitchFamily="34" charset="0"/>
              <a:ea typeface="굴림" panose="020B0600000101010101" pitchFamily="34" charset="-127"/>
            </a:endParaRPr>
          </a:p>
          <a:p>
            <a:pPr eaLnBrk="1" hangingPunct="1"/>
            <a:r>
              <a:rPr lang="fr-BE" altLang="fr-FR" sz="2800" b="1" dirty="0" smtClean="0"/>
              <a:t>50 000 </a:t>
            </a:r>
            <a:r>
              <a:rPr lang="fr-BE" altLang="fr-FR" sz="2800" b="1" dirty="0" err="1" smtClean="0"/>
              <a:t>enterprises</a:t>
            </a:r>
            <a:r>
              <a:rPr lang="fr-BE" altLang="fr-FR" sz="2800" b="1" dirty="0" smtClean="0"/>
              <a:t> </a:t>
            </a:r>
            <a:r>
              <a:rPr lang="fr-BE" altLang="fr-FR" sz="2800" b="1" dirty="0" err="1" smtClean="0"/>
              <a:t>with</a:t>
            </a:r>
            <a:r>
              <a:rPr lang="fr-BE" altLang="fr-FR" sz="2800" b="1" dirty="0" smtClean="0"/>
              <a:t> 1.4 million </a:t>
            </a:r>
            <a:r>
              <a:rPr lang="fr-BE" altLang="fr-FR" sz="2800" b="1" dirty="0" err="1" smtClean="0"/>
              <a:t>workers</a:t>
            </a:r>
            <a:endParaRPr lang="fr-BE" altLang="fr-FR" sz="2800" b="1" dirty="0" smtClean="0"/>
          </a:p>
          <a:p>
            <a:pPr eaLnBrk="1" hangingPunct="1"/>
            <a:r>
              <a:rPr lang="fr-BE" altLang="fr-FR" sz="2800" b="1" dirty="0" smtClean="0"/>
              <a:t>In 16 EU countries</a:t>
            </a:r>
          </a:p>
          <a:p>
            <a:pPr eaLnBrk="1" hangingPunct="1"/>
            <a:endParaRPr lang="fr-BE" altLang="fr-FR" sz="2800" b="1" dirty="0" smtClean="0"/>
          </a:p>
          <a:p>
            <a:pPr eaLnBrk="1" hangingPunct="1"/>
            <a:r>
              <a:rPr lang="fr-BE" altLang="fr-FR" sz="2800" b="1" dirty="0" smtClean="0"/>
              <a:t>10 000 are social </a:t>
            </a:r>
            <a:r>
              <a:rPr lang="fr-BE" altLang="fr-FR" sz="2800" b="1" dirty="0" err="1" smtClean="0"/>
              <a:t>cooperatives</a:t>
            </a:r>
            <a:endParaRPr lang="fr-BE" altLang="fr-FR" sz="2800" b="1" dirty="0" smtClean="0"/>
          </a:p>
          <a:p>
            <a:pPr eaLnBrk="1" hangingPunct="1"/>
            <a:r>
              <a:rPr lang="fr-FR" altLang="fr-FR" sz="2800" b="1" dirty="0" err="1"/>
              <a:t>w</a:t>
            </a:r>
            <a:r>
              <a:rPr lang="fr-FR" altLang="fr-FR" sz="2800" b="1" dirty="0" err="1" smtClean="0"/>
              <a:t>ith</a:t>
            </a:r>
            <a:r>
              <a:rPr lang="fr-FR" altLang="fr-FR" sz="2800" b="1" dirty="0" smtClean="0"/>
              <a:t> 400 000 </a:t>
            </a:r>
            <a:r>
              <a:rPr lang="fr-FR" altLang="fr-FR" sz="2800" b="1" dirty="0" err="1" smtClean="0"/>
              <a:t>workers</a:t>
            </a:r>
            <a:endParaRPr lang="fr-FR" altLang="fr-FR" sz="2800" b="1" dirty="0" smtClean="0"/>
          </a:p>
          <a:p>
            <a:pPr eaLnBrk="1" hangingPunct="1"/>
            <a:endParaRPr lang="fr-BE" altLang="fr-FR" sz="2800" b="1" dirty="0" smtClean="0"/>
          </a:p>
          <a:p>
            <a:pPr eaLnBrk="1" hangingPunct="1"/>
            <a:r>
              <a:rPr lang="fr-BE" altLang="fr-FR" sz="2800" b="1" dirty="0" smtClean="0">
                <a:solidFill>
                  <a:srgbClr val="FF0000"/>
                </a:solidFill>
              </a:rPr>
              <a:t>5000 are </a:t>
            </a:r>
            <a:r>
              <a:rPr lang="fr-BE" altLang="fr-FR" sz="2800" b="1" dirty="0" err="1" smtClean="0">
                <a:solidFill>
                  <a:srgbClr val="FF0000"/>
                </a:solidFill>
              </a:rPr>
              <a:t>work</a:t>
            </a:r>
            <a:r>
              <a:rPr lang="fr-BE" altLang="fr-FR" sz="2800" b="1" dirty="0" smtClean="0">
                <a:solidFill>
                  <a:srgbClr val="FF0000"/>
                </a:solidFill>
              </a:rPr>
              <a:t> </a:t>
            </a:r>
            <a:r>
              <a:rPr lang="fr-BE" altLang="fr-FR" sz="2800" b="1" dirty="0" err="1" smtClean="0">
                <a:solidFill>
                  <a:srgbClr val="FF0000"/>
                </a:solidFill>
              </a:rPr>
              <a:t>integration</a:t>
            </a:r>
            <a:r>
              <a:rPr lang="fr-BE" altLang="fr-FR" sz="2800" b="1" dirty="0" smtClean="0">
                <a:solidFill>
                  <a:srgbClr val="FF0000"/>
                </a:solidFill>
              </a:rPr>
              <a:t> social </a:t>
            </a:r>
            <a:r>
              <a:rPr lang="fr-BE" altLang="fr-FR" sz="2800" b="1" dirty="0" err="1" smtClean="0">
                <a:solidFill>
                  <a:srgbClr val="FF0000"/>
                </a:solidFill>
              </a:rPr>
              <a:t>cooperatives</a:t>
            </a:r>
            <a:endParaRPr lang="fr-BE" altLang="fr-FR" sz="2800" b="1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fr-FR" altLang="fr-FR" sz="2800" b="1" dirty="0" err="1">
                <a:solidFill>
                  <a:srgbClr val="FF0000"/>
                </a:solidFill>
              </a:rPr>
              <a:t>e</a:t>
            </a:r>
            <a:r>
              <a:rPr lang="fr-FR" altLang="fr-FR" sz="2800" b="1" dirty="0" err="1" smtClean="0">
                <a:solidFill>
                  <a:srgbClr val="FF0000"/>
                </a:solidFill>
              </a:rPr>
              <a:t>mploying</a:t>
            </a:r>
            <a:r>
              <a:rPr lang="fr-FR" altLang="fr-FR" sz="2800" b="1" dirty="0" smtClean="0">
                <a:solidFill>
                  <a:srgbClr val="FF0000"/>
                </a:solidFill>
              </a:rPr>
              <a:t> </a:t>
            </a:r>
            <a:r>
              <a:rPr lang="fr-FR" altLang="fr-FR" sz="2800" b="1" dirty="0" err="1" smtClean="0">
                <a:solidFill>
                  <a:srgbClr val="FF0000"/>
                </a:solidFill>
              </a:rPr>
              <a:t>around</a:t>
            </a:r>
            <a:r>
              <a:rPr lang="fr-FR" altLang="fr-FR" sz="2800" b="1" dirty="0" smtClean="0">
                <a:solidFill>
                  <a:srgbClr val="FF0000"/>
                </a:solidFill>
              </a:rPr>
              <a:t> 40 000 </a:t>
            </a:r>
            <a:r>
              <a:rPr lang="fr-FR" altLang="fr-FR" sz="2800" b="1" dirty="0" err="1" smtClean="0">
                <a:solidFill>
                  <a:srgbClr val="FF0000"/>
                </a:solidFill>
              </a:rPr>
              <a:t>disadvantaged</a:t>
            </a:r>
            <a:r>
              <a:rPr lang="fr-FR" altLang="fr-FR" sz="2800" b="1" dirty="0" smtClean="0">
                <a:solidFill>
                  <a:srgbClr val="FF0000"/>
                </a:solidFill>
              </a:rPr>
              <a:t> </a:t>
            </a:r>
            <a:r>
              <a:rPr lang="fr-FR" altLang="fr-FR" sz="2800" b="1" dirty="0" err="1" smtClean="0">
                <a:solidFill>
                  <a:srgbClr val="FF0000"/>
                </a:solidFill>
              </a:rPr>
              <a:t>workers</a:t>
            </a:r>
            <a:endParaRPr lang="fr-FR" altLang="fr-FR" sz="2800" b="1" dirty="0" smtClean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E2003D"/>
              </a:buClr>
            </a:pPr>
            <a:endParaRPr lang="fr-FR" altLang="fr-FR" sz="1800" b="1" dirty="0">
              <a:solidFill>
                <a:srgbClr val="9A004D"/>
              </a:solidFill>
              <a:latin typeface="Trebuchet MS" panose="020B0603020202020204" pitchFamily="34" charset="0"/>
              <a:ea typeface="굴림" panose="020B0600000101010101" pitchFamily="34" charset="-127"/>
            </a:endParaRPr>
          </a:p>
        </p:txBody>
      </p:sp>
      <p:sp>
        <p:nvSpPr>
          <p:cNvPr id="6148" name="AutoShape 7"/>
          <p:cNvSpPr>
            <a:spLocks noChangeArrowheads="1"/>
          </p:cNvSpPr>
          <p:nvPr/>
        </p:nvSpPr>
        <p:spPr bwMode="auto">
          <a:xfrm>
            <a:off x="0" y="6686550"/>
            <a:ext cx="9144000" cy="198438"/>
          </a:xfrm>
          <a:prstGeom prst="roundRect">
            <a:avLst>
              <a:gd name="adj" fmla="val 806"/>
            </a:avLst>
          </a:prstGeom>
          <a:solidFill>
            <a:srgbClr val="8A0045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>
              <a:latin typeface="Trebuchet MS" panose="020B0603020202020204" pitchFamily="34" charset="0"/>
            </a:endParaRPr>
          </a:p>
        </p:txBody>
      </p:sp>
      <p:sp>
        <p:nvSpPr>
          <p:cNvPr id="6149" name="Text Box 9"/>
          <p:cNvSpPr txBox="1">
            <a:spLocks noChangeArrowheads="1"/>
          </p:cNvSpPr>
          <p:nvPr/>
        </p:nvSpPr>
        <p:spPr bwMode="auto">
          <a:xfrm>
            <a:off x="-36513" y="6237288"/>
            <a:ext cx="3095626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BE" altLang="ko-KR" sz="1500" b="1" dirty="0" smtClean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31 </a:t>
            </a:r>
            <a:r>
              <a:rPr lang="fr-BE" altLang="ko-KR" sz="1500" b="1" dirty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March 2016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7345363" y="6308725"/>
            <a:ext cx="1763712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9pPr>
          </a:lstStyle>
          <a:p>
            <a:pPr algn="r" eaLnBrk="1" hangingPunct="1">
              <a:spcBef>
                <a:spcPts val="750"/>
              </a:spcBef>
              <a:defRPr/>
            </a:pPr>
            <a:r>
              <a:rPr lang="fr-FR" sz="1000" b="1" dirty="0" smtClean="0">
                <a:solidFill>
                  <a:srgbClr val="006699"/>
                </a:solidFill>
                <a:latin typeface="Trebuchet MS" pitchFamily="34" charset="0"/>
                <a:ea typeface="+mn-ea"/>
              </a:rPr>
              <a:t>www.cecop.coop</a:t>
            </a:r>
            <a:endParaRPr lang="fr-FR" sz="1050" b="1" dirty="0" smtClean="0">
              <a:solidFill>
                <a:srgbClr val="006699"/>
              </a:solidFill>
              <a:latin typeface="Trebuchet MS" pitchFamily="34" charset="0"/>
              <a:ea typeface="+mn-ea"/>
            </a:endParaRPr>
          </a:p>
        </p:txBody>
      </p:sp>
      <p:pic>
        <p:nvPicPr>
          <p:cNvPr id="6151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98425"/>
            <a:ext cx="473075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153988"/>
            <a:ext cx="12065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1477963" y="1989138"/>
            <a:ext cx="5834062" cy="3746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Tahoma" panose="020B060403050404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E2003D"/>
              </a:buClr>
              <a:buFontTx/>
              <a:buNone/>
            </a:pPr>
            <a:endParaRPr lang="fr-BE" altLang="ko-KR" sz="2200" b="1" dirty="0">
              <a:solidFill>
                <a:srgbClr val="006699"/>
              </a:solidFill>
              <a:latin typeface="Calibri" panose="020F0502020204030204" pitchFamily="34" charset="0"/>
              <a:ea typeface="굴림" panose="020B0600000101010101" pitchFamily="34" charset="-127"/>
            </a:endParaRPr>
          </a:p>
          <a:p>
            <a:pPr eaLnBrk="1" hangingPunct="1"/>
            <a:r>
              <a:rPr lang="fr-BE" altLang="fr-FR" sz="1800" dirty="0" smtClean="0"/>
              <a:t>50 000 </a:t>
            </a:r>
            <a:r>
              <a:rPr lang="fr-BE" altLang="fr-FR" sz="1800" dirty="0" err="1" smtClean="0"/>
              <a:t>enterprises</a:t>
            </a:r>
            <a:r>
              <a:rPr lang="fr-BE" altLang="fr-FR" sz="1800" dirty="0" smtClean="0"/>
              <a:t> </a:t>
            </a:r>
            <a:r>
              <a:rPr lang="fr-BE" altLang="fr-FR" sz="1800" dirty="0" err="1" smtClean="0"/>
              <a:t>with</a:t>
            </a:r>
            <a:r>
              <a:rPr lang="fr-BE" altLang="fr-FR" sz="1800" dirty="0" smtClean="0"/>
              <a:t> 1.4 million </a:t>
            </a:r>
            <a:r>
              <a:rPr lang="fr-BE" altLang="fr-FR" sz="1800" dirty="0" err="1" smtClean="0"/>
              <a:t>workers</a:t>
            </a:r>
            <a:endParaRPr lang="fr-BE" altLang="fr-FR" sz="1800" dirty="0" smtClean="0"/>
          </a:p>
          <a:p>
            <a:pPr eaLnBrk="1" hangingPunct="1"/>
            <a:r>
              <a:rPr lang="fr-BE" altLang="fr-FR" sz="1800" dirty="0" smtClean="0"/>
              <a:t>In 16 EU countries</a:t>
            </a:r>
          </a:p>
          <a:p>
            <a:pPr eaLnBrk="1" hangingPunct="1"/>
            <a:endParaRPr lang="fr-BE" altLang="fr-FR" sz="1800" dirty="0" smtClean="0"/>
          </a:p>
          <a:p>
            <a:pPr eaLnBrk="1" hangingPunct="1"/>
            <a:r>
              <a:rPr lang="fr-BE" altLang="fr-FR" sz="1800" dirty="0" smtClean="0"/>
              <a:t>10 000 are social </a:t>
            </a:r>
            <a:r>
              <a:rPr lang="fr-BE" altLang="fr-FR" sz="1800" dirty="0" err="1" smtClean="0"/>
              <a:t>cooperatives</a:t>
            </a:r>
            <a:endParaRPr lang="fr-BE" altLang="fr-FR" sz="1800" dirty="0" smtClean="0"/>
          </a:p>
          <a:p>
            <a:pPr eaLnBrk="1" hangingPunct="1"/>
            <a:r>
              <a:rPr lang="fr-FR" altLang="fr-FR" sz="1800" dirty="0" err="1" smtClean="0"/>
              <a:t>With</a:t>
            </a:r>
            <a:r>
              <a:rPr lang="fr-FR" altLang="fr-FR" sz="1800" dirty="0" smtClean="0"/>
              <a:t> </a:t>
            </a:r>
            <a:r>
              <a:rPr lang="fr-FR" altLang="fr-FR" sz="1800" dirty="0" err="1" smtClean="0"/>
              <a:t>around</a:t>
            </a:r>
            <a:r>
              <a:rPr lang="fr-FR" altLang="fr-FR" sz="1800" dirty="0" smtClean="0"/>
              <a:t> 300 000 </a:t>
            </a:r>
            <a:r>
              <a:rPr lang="fr-FR" altLang="fr-FR" sz="1800" dirty="0" err="1" smtClean="0"/>
              <a:t>workers</a:t>
            </a:r>
            <a:endParaRPr lang="fr-FR" altLang="fr-FR" sz="1800" dirty="0" smtClean="0"/>
          </a:p>
          <a:p>
            <a:pPr eaLnBrk="1" hangingPunct="1"/>
            <a:endParaRPr lang="fr-BE" altLang="fr-FR" sz="1800" dirty="0" smtClean="0"/>
          </a:p>
          <a:p>
            <a:pPr eaLnBrk="1" hangingPunct="1"/>
            <a:r>
              <a:rPr lang="fr-BE" altLang="fr-FR" sz="1800" dirty="0" smtClean="0"/>
              <a:t>5000 are </a:t>
            </a:r>
            <a:r>
              <a:rPr lang="fr-BE" altLang="fr-FR" sz="1800" dirty="0" err="1" smtClean="0"/>
              <a:t>work</a:t>
            </a:r>
            <a:r>
              <a:rPr lang="fr-BE" altLang="fr-FR" sz="1800" dirty="0" smtClean="0"/>
              <a:t> </a:t>
            </a:r>
            <a:r>
              <a:rPr lang="fr-BE" altLang="fr-FR" sz="1800" dirty="0" err="1" smtClean="0"/>
              <a:t>integration</a:t>
            </a:r>
            <a:r>
              <a:rPr lang="fr-BE" altLang="fr-FR" sz="1800" dirty="0" smtClean="0"/>
              <a:t> social </a:t>
            </a:r>
            <a:r>
              <a:rPr lang="fr-BE" altLang="fr-FR" sz="1800" dirty="0" err="1" smtClean="0"/>
              <a:t>cooperatives</a:t>
            </a:r>
            <a:endParaRPr lang="fr-BE" altLang="fr-FR" sz="1800" dirty="0" smtClean="0"/>
          </a:p>
          <a:p>
            <a:pPr eaLnBrk="1" hangingPunct="1"/>
            <a:r>
              <a:rPr lang="fr-FR" altLang="fr-FR" sz="1800" dirty="0" smtClean="0"/>
              <a:t>30 000 </a:t>
            </a:r>
            <a:r>
              <a:rPr lang="fr-FR" altLang="fr-FR" sz="1800" dirty="0" err="1" smtClean="0"/>
              <a:t>disadvantaged</a:t>
            </a:r>
            <a:r>
              <a:rPr lang="fr-FR" altLang="fr-FR" sz="1800" dirty="0" smtClean="0"/>
              <a:t> </a:t>
            </a:r>
            <a:r>
              <a:rPr lang="fr-FR" altLang="fr-FR" sz="1800" dirty="0" err="1" smtClean="0"/>
              <a:t>workers</a:t>
            </a:r>
            <a:endParaRPr lang="fr-FR" altLang="fr-FR" sz="1800" dirty="0" smtClean="0"/>
          </a:p>
          <a:p>
            <a:pPr eaLnBrk="1" hangingPunct="1">
              <a:spcBef>
                <a:spcPct val="0"/>
              </a:spcBef>
              <a:buClr>
                <a:srgbClr val="E2003D"/>
              </a:buClr>
            </a:pPr>
            <a:endParaRPr lang="fr-FR" altLang="fr-FR" sz="1800" b="1" dirty="0">
              <a:solidFill>
                <a:srgbClr val="9A004D"/>
              </a:solidFill>
              <a:latin typeface="Trebuchet MS" panose="020B0603020202020204" pitchFamily="34" charset="0"/>
              <a:ea typeface="굴림" panose="020B0600000101010101" pitchFamily="34" charset="-127"/>
            </a:endParaRPr>
          </a:p>
        </p:txBody>
      </p:sp>
      <p:sp>
        <p:nvSpPr>
          <p:cNvPr id="6148" name="AutoShape 7"/>
          <p:cNvSpPr>
            <a:spLocks noChangeArrowheads="1"/>
          </p:cNvSpPr>
          <p:nvPr/>
        </p:nvSpPr>
        <p:spPr bwMode="auto">
          <a:xfrm>
            <a:off x="0" y="6686550"/>
            <a:ext cx="9144000" cy="198438"/>
          </a:xfrm>
          <a:prstGeom prst="roundRect">
            <a:avLst>
              <a:gd name="adj" fmla="val 806"/>
            </a:avLst>
          </a:prstGeom>
          <a:solidFill>
            <a:srgbClr val="8A0045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>
              <a:latin typeface="Trebuchet MS" panose="020B0603020202020204" pitchFamily="34" charset="0"/>
            </a:endParaRPr>
          </a:p>
        </p:txBody>
      </p:sp>
      <p:sp>
        <p:nvSpPr>
          <p:cNvPr id="6149" name="Text Box 9"/>
          <p:cNvSpPr txBox="1">
            <a:spLocks noChangeArrowheads="1"/>
          </p:cNvSpPr>
          <p:nvPr/>
        </p:nvSpPr>
        <p:spPr bwMode="auto">
          <a:xfrm>
            <a:off x="-36513" y="6237288"/>
            <a:ext cx="3095626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BE" altLang="ko-KR" sz="1500" b="1" dirty="0" smtClean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31 </a:t>
            </a:r>
            <a:r>
              <a:rPr lang="fr-BE" altLang="ko-KR" sz="1500" b="1" dirty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March 2016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7345363" y="6308725"/>
            <a:ext cx="1763712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9pPr>
          </a:lstStyle>
          <a:p>
            <a:pPr algn="r" eaLnBrk="1" hangingPunct="1">
              <a:spcBef>
                <a:spcPts val="750"/>
              </a:spcBef>
              <a:defRPr/>
            </a:pPr>
            <a:r>
              <a:rPr lang="fr-FR" sz="1000" b="1" dirty="0" smtClean="0">
                <a:solidFill>
                  <a:srgbClr val="006699"/>
                </a:solidFill>
                <a:latin typeface="Trebuchet MS" pitchFamily="34" charset="0"/>
                <a:ea typeface="+mn-ea"/>
              </a:rPr>
              <a:t>www.cecop.coop</a:t>
            </a:r>
            <a:endParaRPr lang="fr-FR" sz="1050" b="1" dirty="0" smtClean="0">
              <a:solidFill>
                <a:srgbClr val="006699"/>
              </a:solidFill>
              <a:latin typeface="Trebuchet MS" pitchFamily="34" charset="0"/>
              <a:ea typeface="+mn-ea"/>
            </a:endParaRPr>
          </a:p>
        </p:txBody>
      </p:sp>
      <p:pic>
        <p:nvPicPr>
          <p:cNvPr id="6151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98425"/>
            <a:ext cx="473075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153988"/>
            <a:ext cx="12065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60350"/>
            <a:ext cx="6661150" cy="587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11575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7"/>
          <p:cNvSpPr>
            <a:spLocks noChangeArrowheads="1"/>
          </p:cNvSpPr>
          <p:nvPr/>
        </p:nvSpPr>
        <p:spPr bwMode="auto">
          <a:xfrm>
            <a:off x="0" y="6686550"/>
            <a:ext cx="9144000" cy="198438"/>
          </a:xfrm>
          <a:prstGeom prst="roundRect">
            <a:avLst>
              <a:gd name="adj" fmla="val 806"/>
            </a:avLst>
          </a:prstGeom>
          <a:solidFill>
            <a:srgbClr val="8A0045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>
              <a:latin typeface="Trebuchet MS" panose="020B0603020202020204" pitchFamily="34" charset="0"/>
            </a:endParaRPr>
          </a:p>
        </p:txBody>
      </p:sp>
      <p:sp>
        <p:nvSpPr>
          <p:cNvPr id="8197" name="Text Box 9"/>
          <p:cNvSpPr txBox="1">
            <a:spLocks noChangeArrowheads="1"/>
          </p:cNvSpPr>
          <p:nvPr/>
        </p:nvSpPr>
        <p:spPr bwMode="auto">
          <a:xfrm>
            <a:off x="-36513" y="6237288"/>
            <a:ext cx="3095626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BE" altLang="ko-KR" sz="1500" b="1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18 March 2016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7345363" y="6308725"/>
            <a:ext cx="1763712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9pPr>
          </a:lstStyle>
          <a:p>
            <a:pPr algn="r" eaLnBrk="1" hangingPunct="1">
              <a:spcBef>
                <a:spcPts val="750"/>
              </a:spcBef>
              <a:defRPr/>
            </a:pPr>
            <a:r>
              <a:rPr lang="fr-FR" sz="1000" b="1" dirty="0" smtClean="0">
                <a:solidFill>
                  <a:srgbClr val="006699"/>
                </a:solidFill>
                <a:latin typeface="Trebuchet MS" pitchFamily="34" charset="0"/>
                <a:ea typeface="+mn-ea"/>
              </a:rPr>
              <a:t>www.cecop.coop</a:t>
            </a:r>
            <a:endParaRPr lang="fr-FR" sz="1050" b="1" dirty="0" smtClean="0">
              <a:solidFill>
                <a:srgbClr val="006699"/>
              </a:solidFill>
              <a:latin typeface="Trebuchet MS" pitchFamily="34" charset="0"/>
              <a:ea typeface="+mn-ea"/>
            </a:endParaRPr>
          </a:p>
        </p:txBody>
      </p:sp>
      <p:pic>
        <p:nvPicPr>
          <p:cNvPr id="8199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98425"/>
            <a:ext cx="473075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153988"/>
            <a:ext cx="12065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463" y="0"/>
            <a:ext cx="52990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481138" y="1204913"/>
            <a:ext cx="6746875" cy="710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Tahoma" panose="020B060403050404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E2003D"/>
              </a:buClr>
            </a:pPr>
            <a:endParaRPr lang="en-US" altLang="fr-FR" sz="40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8196" name="AutoShape 7"/>
          <p:cNvSpPr>
            <a:spLocks noChangeArrowheads="1"/>
          </p:cNvSpPr>
          <p:nvPr/>
        </p:nvSpPr>
        <p:spPr bwMode="auto">
          <a:xfrm>
            <a:off x="0" y="6686550"/>
            <a:ext cx="9144000" cy="198438"/>
          </a:xfrm>
          <a:prstGeom prst="roundRect">
            <a:avLst>
              <a:gd name="adj" fmla="val 806"/>
            </a:avLst>
          </a:prstGeom>
          <a:solidFill>
            <a:srgbClr val="8A0045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>
              <a:latin typeface="Trebuchet MS" panose="020B0603020202020204" pitchFamily="34" charset="0"/>
            </a:endParaRPr>
          </a:p>
        </p:txBody>
      </p:sp>
      <p:sp>
        <p:nvSpPr>
          <p:cNvPr id="8197" name="Text Box 9"/>
          <p:cNvSpPr txBox="1">
            <a:spLocks noChangeArrowheads="1"/>
          </p:cNvSpPr>
          <p:nvPr/>
        </p:nvSpPr>
        <p:spPr bwMode="auto">
          <a:xfrm>
            <a:off x="-36513" y="6237288"/>
            <a:ext cx="3095626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BE" altLang="ko-KR" sz="1500" b="1" dirty="0" smtClean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31 </a:t>
            </a:r>
            <a:r>
              <a:rPr lang="fr-BE" altLang="ko-KR" sz="1500" b="1" dirty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March 2016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7345363" y="6308725"/>
            <a:ext cx="1763712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9pPr>
          </a:lstStyle>
          <a:p>
            <a:pPr algn="r" eaLnBrk="1" hangingPunct="1">
              <a:spcBef>
                <a:spcPts val="750"/>
              </a:spcBef>
              <a:defRPr/>
            </a:pPr>
            <a:r>
              <a:rPr lang="fr-FR" sz="1000" b="1" dirty="0" smtClean="0">
                <a:solidFill>
                  <a:srgbClr val="006699"/>
                </a:solidFill>
                <a:latin typeface="Trebuchet MS" pitchFamily="34" charset="0"/>
                <a:ea typeface="+mn-ea"/>
              </a:rPr>
              <a:t>www.cecop.coop</a:t>
            </a:r>
            <a:endParaRPr lang="fr-FR" sz="1050" b="1" dirty="0" smtClean="0">
              <a:solidFill>
                <a:srgbClr val="006699"/>
              </a:solidFill>
              <a:latin typeface="Trebuchet MS" pitchFamily="34" charset="0"/>
              <a:ea typeface="+mn-ea"/>
            </a:endParaRPr>
          </a:p>
        </p:txBody>
      </p:sp>
      <p:pic>
        <p:nvPicPr>
          <p:cNvPr id="8199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98425"/>
            <a:ext cx="473075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153988"/>
            <a:ext cx="12065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481138" y="1204913"/>
            <a:ext cx="6746875" cy="4403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Tahoma" panose="020B060403050404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E2003D"/>
              </a:buClr>
            </a:pPr>
            <a:r>
              <a:rPr lang="en-US" altLang="fr-FR" sz="4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Cooperatives provide over 250 million jobs or economic activities in the world</a:t>
            </a:r>
          </a:p>
          <a:p>
            <a:pPr marL="0" indent="0" eaLnBrk="1" hangingPunct="1">
              <a:spcBef>
                <a:spcPct val="0"/>
              </a:spcBef>
              <a:buClr>
                <a:srgbClr val="E2003D"/>
              </a:buClr>
            </a:pPr>
            <a:endParaRPr lang="en-US" altLang="fr-FR" sz="40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Clr>
                <a:srgbClr val="E2003D"/>
              </a:buClr>
            </a:pPr>
            <a:r>
              <a:rPr lang="en-US" altLang="fr-FR" sz="4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12% of employment in the G20</a:t>
            </a:r>
            <a:endParaRPr lang="en-US" altLang="fr-FR" sz="40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7535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481138" y="1204913"/>
            <a:ext cx="6746875" cy="3172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Tahoma" panose="020B060403050404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E2003D"/>
              </a:buClr>
            </a:pPr>
            <a:r>
              <a:rPr lang="en-US" altLang="fr-FR" sz="4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Who are disadvantaged people?</a:t>
            </a:r>
          </a:p>
          <a:p>
            <a:pPr eaLnBrk="1" hangingPunct="1">
              <a:spcBef>
                <a:spcPct val="0"/>
              </a:spcBef>
              <a:buClr>
                <a:srgbClr val="E2003D"/>
              </a:buClr>
              <a:buFont typeface="Tahoma" panose="020B0604030504040204" pitchFamily="34" charset="0"/>
              <a:buChar char="&gt;"/>
            </a:pPr>
            <a:endParaRPr lang="en-US" altLang="fr-FR" sz="40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571500" indent="-571500" eaLnBrk="1" hangingPunct="1">
              <a:spcBef>
                <a:spcPct val="0"/>
              </a:spcBef>
              <a:buClr>
                <a:srgbClr val="E2003D"/>
              </a:buClr>
              <a:buFont typeface="Arial" panose="020B0604020202020204" pitchFamily="34" charset="0"/>
              <a:buChar char="•"/>
            </a:pPr>
            <a:r>
              <a:rPr lang="en-US" altLang="fr-FR" sz="4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Disabled</a:t>
            </a:r>
          </a:p>
          <a:p>
            <a:pPr marL="571500" indent="-571500" eaLnBrk="1" hangingPunct="1">
              <a:spcBef>
                <a:spcPct val="0"/>
              </a:spcBef>
              <a:buClr>
                <a:srgbClr val="E2003D"/>
              </a:buClr>
              <a:buFont typeface="Arial" panose="020B0604020202020204" pitchFamily="34" charset="0"/>
              <a:buChar char="•"/>
            </a:pPr>
            <a:r>
              <a:rPr lang="en-US" altLang="fr-FR" sz="40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Socially disadvantaged</a:t>
            </a:r>
            <a:endParaRPr lang="en-US" altLang="fr-FR" sz="40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8196" name="AutoShape 7"/>
          <p:cNvSpPr>
            <a:spLocks noChangeArrowheads="1"/>
          </p:cNvSpPr>
          <p:nvPr/>
        </p:nvSpPr>
        <p:spPr bwMode="auto">
          <a:xfrm>
            <a:off x="0" y="6686550"/>
            <a:ext cx="9144000" cy="198438"/>
          </a:xfrm>
          <a:prstGeom prst="roundRect">
            <a:avLst>
              <a:gd name="adj" fmla="val 806"/>
            </a:avLst>
          </a:prstGeom>
          <a:solidFill>
            <a:srgbClr val="8A0045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>
              <a:latin typeface="Trebuchet MS" panose="020B0603020202020204" pitchFamily="34" charset="0"/>
            </a:endParaRPr>
          </a:p>
        </p:txBody>
      </p:sp>
      <p:sp>
        <p:nvSpPr>
          <p:cNvPr id="8197" name="Text Box 9"/>
          <p:cNvSpPr txBox="1">
            <a:spLocks noChangeArrowheads="1"/>
          </p:cNvSpPr>
          <p:nvPr/>
        </p:nvSpPr>
        <p:spPr bwMode="auto">
          <a:xfrm>
            <a:off x="-36513" y="6237288"/>
            <a:ext cx="3095626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BE" altLang="ko-KR" sz="1500" b="1" dirty="0" smtClean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31 </a:t>
            </a:r>
            <a:r>
              <a:rPr lang="fr-BE" altLang="ko-KR" sz="1500" b="1" dirty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March 2016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7345363" y="6308725"/>
            <a:ext cx="1763712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9pPr>
          </a:lstStyle>
          <a:p>
            <a:pPr algn="r" eaLnBrk="1" hangingPunct="1">
              <a:spcBef>
                <a:spcPts val="750"/>
              </a:spcBef>
              <a:defRPr/>
            </a:pPr>
            <a:r>
              <a:rPr lang="fr-FR" sz="1000" b="1" dirty="0" smtClean="0">
                <a:solidFill>
                  <a:srgbClr val="006699"/>
                </a:solidFill>
                <a:latin typeface="Trebuchet MS" pitchFamily="34" charset="0"/>
                <a:ea typeface="+mn-ea"/>
              </a:rPr>
              <a:t>www.cecop.coop</a:t>
            </a:r>
            <a:endParaRPr lang="fr-FR" sz="1050" b="1" dirty="0" smtClean="0">
              <a:solidFill>
                <a:srgbClr val="006699"/>
              </a:solidFill>
              <a:latin typeface="Trebuchet MS" pitchFamily="34" charset="0"/>
              <a:ea typeface="+mn-ea"/>
            </a:endParaRPr>
          </a:p>
        </p:txBody>
      </p:sp>
      <p:pic>
        <p:nvPicPr>
          <p:cNvPr id="8199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98425"/>
            <a:ext cx="473075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153988"/>
            <a:ext cx="12065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85537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168400" y="332520"/>
            <a:ext cx="7940675" cy="1017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pPr eaLnBrk="1" hangingPunct="1">
              <a:spcBef>
                <a:spcPts val="31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it-IT" altLang="fr-FR" sz="20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defRPr/>
            </a:pPr>
            <a:r>
              <a:rPr lang="it-IT" sz="2000" b="1" dirty="0" smtClean="0">
                <a:solidFill>
                  <a:schemeClr val="tx1"/>
                </a:solidFill>
              </a:rPr>
              <a:t>Social economy, social cooperatives, social enterprise</a:t>
            </a:r>
          </a:p>
          <a:p>
            <a:pPr>
              <a:defRPr/>
            </a:pPr>
            <a:endParaRPr lang="fr-FR" sz="2000" b="1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827088" y="1385888"/>
            <a:ext cx="79216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endParaRPr lang="it-IT" altLang="fr-FR" sz="2400">
              <a:solidFill>
                <a:schemeClr val="tx1"/>
              </a:solidFill>
            </a:endParaRPr>
          </a:p>
        </p:txBody>
      </p:sp>
      <p:pic>
        <p:nvPicPr>
          <p:cNvPr id="34820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55563"/>
            <a:ext cx="471488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7345363" y="6308725"/>
            <a:ext cx="1763712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9pPr>
          </a:lstStyle>
          <a:p>
            <a:pPr algn="r" eaLnBrk="1" hangingPunct="1">
              <a:spcBef>
                <a:spcPts val="750"/>
              </a:spcBef>
              <a:defRPr/>
            </a:pPr>
            <a:r>
              <a:rPr lang="fr-FR" sz="1000" b="1" dirty="0" smtClean="0">
                <a:solidFill>
                  <a:srgbClr val="666699"/>
                </a:solidFill>
                <a:latin typeface="Trebuchet MS" pitchFamily="34" charset="0"/>
              </a:rPr>
              <a:t>www.cecop.coop</a:t>
            </a:r>
            <a:endParaRPr lang="fr-FR" sz="1050" b="1" dirty="0" smtClean="0">
              <a:solidFill>
                <a:srgbClr val="666699"/>
              </a:solidFill>
              <a:latin typeface="Trebuchet MS" pitchFamily="34" charset="0"/>
            </a:endParaRPr>
          </a:p>
        </p:txBody>
      </p:sp>
      <p:sp>
        <p:nvSpPr>
          <p:cNvPr id="34822" name="AutoShape 7"/>
          <p:cNvSpPr>
            <a:spLocks noChangeArrowheads="1"/>
          </p:cNvSpPr>
          <p:nvPr/>
        </p:nvSpPr>
        <p:spPr bwMode="auto">
          <a:xfrm>
            <a:off x="0" y="6659563"/>
            <a:ext cx="9144000" cy="198437"/>
          </a:xfrm>
          <a:prstGeom prst="roundRect">
            <a:avLst>
              <a:gd name="adj" fmla="val 806"/>
            </a:avLst>
          </a:prstGeom>
          <a:solidFill>
            <a:srgbClr val="66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>
              <a:latin typeface="Trebuchet MS" panose="020B0603020202020204" pitchFamily="34" charset="0"/>
            </a:endParaRPr>
          </a:p>
        </p:txBody>
      </p:sp>
      <p:sp>
        <p:nvSpPr>
          <p:cNvPr id="2" name="Ellipse 1"/>
          <p:cNvSpPr/>
          <p:nvPr/>
        </p:nvSpPr>
        <p:spPr bwMode="auto">
          <a:xfrm>
            <a:off x="2267744" y="1445152"/>
            <a:ext cx="5904656" cy="4863573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dirty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Arial" charset="0"/>
              </a:rPr>
              <a:t>		</a:t>
            </a:r>
            <a:r>
              <a:rPr lang="fr-FR" dirty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Arial" charset="0"/>
              </a:rPr>
              <a:t>Social </a:t>
            </a:r>
            <a:r>
              <a:rPr lang="fr-FR" dirty="0" err="1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Arial" charset="0"/>
              </a:rPr>
              <a:t>economy</a:t>
            </a:r>
            <a:endParaRPr lang="fr-FR" dirty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34824" name="Ellipse 2"/>
          <p:cNvSpPr>
            <a:spLocks noChangeArrowheads="1"/>
          </p:cNvSpPr>
          <p:nvPr/>
        </p:nvSpPr>
        <p:spPr bwMode="auto">
          <a:xfrm>
            <a:off x="2651344" y="2870200"/>
            <a:ext cx="4103687" cy="343852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fr-FR" altLang="fr-FR" dirty="0" smtClean="0"/>
              <a:t>Cooperatives</a:t>
            </a:r>
            <a:endParaRPr lang="fr-FR" altLang="fr-FR" dirty="0"/>
          </a:p>
        </p:txBody>
      </p:sp>
      <p:sp>
        <p:nvSpPr>
          <p:cNvPr id="4" name="Ellipse 3"/>
          <p:cNvSpPr/>
          <p:nvPr/>
        </p:nvSpPr>
        <p:spPr bwMode="auto">
          <a:xfrm>
            <a:off x="3203848" y="4437112"/>
            <a:ext cx="2160240" cy="1813597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</a:rPr>
              <a:t>Social </a:t>
            </a:r>
            <a:r>
              <a:rPr lang="fr-FR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</a:rPr>
              <a:t>cooperatives</a:t>
            </a:r>
            <a:endParaRPr lang="fr-F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34826" name="Ellipse 4"/>
          <p:cNvSpPr>
            <a:spLocks noChangeArrowheads="1"/>
          </p:cNvSpPr>
          <p:nvPr/>
        </p:nvSpPr>
        <p:spPr bwMode="auto">
          <a:xfrm>
            <a:off x="2958296" y="4433245"/>
            <a:ext cx="2651344" cy="2355725"/>
          </a:xfrm>
          <a:prstGeom prst="ellipse">
            <a:avLst/>
          </a:prstGeom>
          <a:solidFill>
            <a:srgbClr val="00B8FF">
              <a:alpha val="16078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 dirty="0"/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 dirty="0"/>
          </a:p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fr-FR" altLang="fr-FR" b="1" dirty="0" smtClean="0">
                <a:solidFill>
                  <a:schemeClr val="tx1"/>
                </a:solidFill>
              </a:rPr>
              <a:t>Social </a:t>
            </a:r>
            <a:r>
              <a:rPr lang="fr-FR" altLang="fr-FR" b="1" dirty="0" err="1" smtClean="0">
                <a:solidFill>
                  <a:schemeClr val="tx1"/>
                </a:solidFill>
              </a:rPr>
              <a:t>enterprises</a:t>
            </a:r>
            <a:endParaRPr lang="fr-FR" altLang="fr-FR" b="1" dirty="0">
              <a:solidFill>
                <a:schemeClr val="tx1"/>
              </a:solidFill>
            </a:endParaRPr>
          </a:p>
        </p:txBody>
      </p:sp>
      <p:pic>
        <p:nvPicPr>
          <p:cNvPr id="11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153988"/>
            <a:ext cx="12065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617639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7"/>
          <p:cNvSpPr>
            <a:spLocks noChangeArrowheads="1"/>
          </p:cNvSpPr>
          <p:nvPr/>
        </p:nvSpPr>
        <p:spPr bwMode="auto">
          <a:xfrm>
            <a:off x="0" y="6686550"/>
            <a:ext cx="9144000" cy="198438"/>
          </a:xfrm>
          <a:prstGeom prst="roundRect">
            <a:avLst>
              <a:gd name="adj" fmla="val 806"/>
            </a:avLst>
          </a:prstGeom>
          <a:solidFill>
            <a:srgbClr val="8A0045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>
              <a:latin typeface="Trebuchet MS" panose="020B0603020202020204" pitchFamily="34" charset="0"/>
            </a:endParaRPr>
          </a:p>
        </p:txBody>
      </p:sp>
      <p:sp>
        <p:nvSpPr>
          <p:cNvPr id="8197" name="Text Box 9"/>
          <p:cNvSpPr txBox="1">
            <a:spLocks noChangeArrowheads="1"/>
          </p:cNvSpPr>
          <p:nvPr/>
        </p:nvSpPr>
        <p:spPr bwMode="auto">
          <a:xfrm>
            <a:off x="-36513" y="6237288"/>
            <a:ext cx="3095626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BE" altLang="ko-KR" sz="1500" b="1" dirty="0" smtClean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31 </a:t>
            </a:r>
            <a:r>
              <a:rPr lang="fr-BE" altLang="ko-KR" sz="1500" b="1" dirty="0">
                <a:solidFill>
                  <a:srgbClr val="006699"/>
                </a:solidFill>
                <a:latin typeface="Calibri" panose="020F0502020204030204" pitchFamily="34" charset="0"/>
                <a:ea typeface="굴림" panose="020B0600000101010101" pitchFamily="34" charset="-127"/>
              </a:rPr>
              <a:t>March 2016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7345363" y="6308725"/>
            <a:ext cx="1763712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Tahoma" pitchFamily="34" charset="0"/>
              </a:defRPr>
            </a:lvl9pPr>
          </a:lstStyle>
          <a:p>
            <a:pPr algn="r" eaLnBrk="1" hangingPunct="1">
              <a:spcBef>
                <a:spcPts val="750"/>
              </a:spcBef>
              <a:defRPr/>
            </a:pPr>
            <a:r>
              <a:rPr lang="fr-FR" sz="1000" b="1" dirty="0" smtClean="0">
                <a:solidFill>
                  <a:srgbClr val="006699"/>
                </a:solidFill>
                <a:latin typeface="Trebuchet MS" pitchFamily="34" charset="0"/>
                <a:ea typeface="+mn-ea"/>
              </a:rPr>
              <a:t>www.cecop.coop</a:t>
            </a:r>
            <a:endParaRPr lang="fr-FR" sz="1050" b="1" dirty="0" smtClean="0">
              <a:solidFill>
                <a:srgbClr val="006699"/>
              </a:solidFill>
              <a:latin typeface="Trebuchet MS" pitchFamily="34" charset="0"/>
              <a:ea typeface="+mn-ea"/>
            </a:endParaRPr>
          </a:p>
        </p:txBody>
      </p:sp>
      <p:pic>
        <p:nvPicPr>
          <p:cNvPr id="8199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98425"/>
            <a:ext cx="473075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153988"/>
            <a:ext cx="12065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971600" y="379413"/>
            <a:ext cx="7560840" cy="6250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Tahoma" panose="020B060403050404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9pPr>
          </a:lstStyle>
          <a:p>
            <a:pPr marL="0" indent="0" eaLnBrk="1" hangingPunct="1">
              <a:spcBef>
                <a:spcPct val="0"/>
              </a:spcBef>
              <a:buClr>
                <a:srgbClr val="E2003D"/>
              </a:buClr>
            </a:pPr>
            <a:endParaRPr lang="en-US" altLang="fr-FR" sz="1800" dirty="0" smtClean="0">
              <a:solidFill>
                <a:srgbClr val="3366CC"/>
              </a:solidFill>
              <a:latin typeface="Trebuchet MS" panose="020B0603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Clr>
                <a:srgbClr val="E2003D"/>
              </a:buClr>
            </a:pPr>
            <a:endParaRPr lang="en-US" altLang="fr-FR" sz="1800" dirty="0">
              <a:solidFill>
                <a:srgbClr val="3366CC"/>
              </a:solidFill>
              <a:latin typeface="Trebuchet MS" panose="020B0603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Clr>
                <a:srgbClr val="E2003D"/>
              </a:buClr>
            </a:pPr>
            <a:r>
              <a:rPr lang="en-US" altLang="fr-FR" sz="2800" b="1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Social economy’s definition in European Parliament’s 2009 resolution:</a:t>
            </a:r>
          </a:p>
          <a:p>
            <a:pPr eaLnBrk="1" hangingPunct="1">
              <a:spcBef>
                <a:spcPct val="0"/>
              </a:spcBef>
              <a:buClr>
                <a:srgbClr val="E2003D"/>
              </a:buClr>
              <a:buFont typeface="Tahoma" panose="020B0604030504040204" pitchFamily="34" charset="0"/>
              <a:buChar char="&gt;"/>
            </a:pPr>
            <a:endParaRPr lang="en-US" altLang="fr-FR" sz="28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Clr>
                <a:srgbClr val="E2003D"/>
              </a:buClr>
            </a:pPr>
            <a:r>
              <a:rPr lang="en-US" sz="2800" b="1" dirty="0" smtClean="0">
                <a:solidFill>
                  <a:schemeClr val="tx1"/>
                </a:solidFill>
              </a:rPr>
              <a:t>It includes “</a:t>
            </a:r>
            <a:r>
              <a:rPr lang="en-US" sz="2800" b="1" i="1" dirty="0" smtClean="0">
                <a:solidFill>
                  <a:schemeClr val="tx1"/>
                </a:solidFill>
              </a:rPr>
              <a:t>cooperatives</a:t>
            </a:r>
            <a:r>
              <a:rPr lang="en-US" sz="2800" b="1" i="1" dirty="0">
                <a:solidFill>
                  <a:schemeClr val="tx1"/>
                </a:solidFill>
              </a:rPr>
              <a:t>, mutual societies, associations, social enterprises and </a:t>
            </a:r>
            <a:r>
              <a:rPr lang="en-US" sz="2800" b="1" i="1" dirty="0" err="1">
                <a:solidFill>
                  <a:schemeClr val="tx1"/>
                </a:solidFill>
              </a:rPr>
              <a:t>organisations</a:t>
            </a:r>
            <a:r>
              <a:rPr lang="en-US" sz="2800" b="1" i="1" dirty="0">
                <a:solidFill>
                  <a:schemeClr val="tx1"/>
                </a:solidFill>
              </a:rPr>
              <a:t>, foundations and other </a:t>
            </a:r>
            <a:r>
              <a:rPr lang="en-US" sz="2800" b="1" i="1" dirty="0" smtClean="0">
                <a:solidFill>
                  <a:schemeClr val="tx1"/>
                </a:solidFill>
              </a:rPr>
              <a:t>entities</a:t>
            </a:r>
            <a:r>
              <a:rPr lang="en-US" sz="2800" b="1" dirty="0" smtClean="0">
                <a:solidFill>
                  <a:schemeClr val="tx1"/>
                </a:solidFill>
              </a:rPr>
              <a:t>” (preamble, H)</a:t>
            </a:r>
          </a:p>
          <a:p>
            <a:pPr eaLnBrk="1" hangingPunct="1">
              <a:spcBef>
                <a:spcPct val="0"/>
              </a:spcBef>
              <a:buClr>
                <a:srgbClr val="E2003D"/>
              </a:buClr>
              <a:buFont typeface="Tahoma" panose="020B0604030504040204" pitchFamily="34" charset="0"/>
              <a:buChar char="&gt;"/>
            </a:pPr>
            <a:endParaRPr lang="en-US" sz="2800" b="1" dirty="0">
              <a:solidFill>
                <a:schemeClr val="tx1"/>
              </a:solidFill>
            </a:endParaRPr>
          </a:p>
          <a:p>
            <a:r>
              <a:rPr lang="fr-FR" sz="2800" b="1" dirty="0" smtClean="0">
                <a:solidFill>
                  <a:schemeClr val="tx1"/>
                </a:solidFill>
              </a:rPr>
              <a:t>It « </a:t>
            </a:r>
            <a:r>
              <a:rPr lang="fr-FR" sz="2800" b="1" i="1" dirty="0" smtClean="0">
                <a:solidFill>
                  <a:schemeClr val="tx1"/>
                </a:solidFill>
              </a:rPr>
              <a:t>has </a:t>
            </a:r>
            <a:r>
              <a:rPr lang="en-US" sz="2800" b="1" i="1" dirty="0" smtClean="0">
                <a:solidFill>
                  <a:schemeClr val="tx1"/>
                </a:solidFill>
              </a:rPr>
              <a:t>demonstrated </a:t>
            </a:r>
            <a:r>
              <a:rPr lang="en-US" sz="2800" b="1" i="1" dirty="0">
                <a:solidFill>
                  <a:schemeClr val="tx1"/>
                </a:solidFill>
              </a:rPr>
              <a:t>that it can </a:t>
            </a:r>
            <a:r>
              <a:rPr lang="en-US" sz="2800" b="1" i="1" dirty="0" smtClean="0">
                <a:solidFill>
                  <a:schemeClr val="tx1"/>
                </a:solidFill>
              </a:rPr>
              <a:t>greatly improve </a:t>
            </a:r>
            <a:r>
              <a:rPr lang="en-US" sz="2800" b="1" i="1" dirty="0">
                <a:solidFill>
                  <a:schemeClr val="tx1"/>
                </a:solidFill>
              </a:rPr>
              <a:t>the social status of disadvantaged </a:t>
            </a:r>
            <a:r>
              <a:rPr lang="en-US" sz="2800" b="1" i="1" dirty="0" smtClean="0">
                <a:solidFill>
                  <a:schemeClr val="tx1"/>
                </a:solidFill>
              </a:rPr>
              <a:t>people</a:t>
            </a:r>
            <a:r>
              <a:rPr lang="en-US" sz="2800" b="1" dirty="0" smtClean="0">
                <a:solidFill>
                  <a:schemeClr val="tx1"/>
                </a:solidFill>
              </a:rPr>
              <a:t>” (preamble, E)</a:t>
            </a:r>
          </a:p>
          <a:p>
            <a:endParaRPr lang="en-US" altLang="fr-FR" sz="1800" dirty="0">
              <a:solidFill>
                <a:srgbClr val="3366CC"/>
              </a:solidFill>
              <a:latin typeface="Trebuchet MS" panose="020B0603020202020204" pitchFamily="34" charset="0"/>
            </a:endParaRPr>
          </a:p>
          <a:p>
            <a:endParaRPr lang="en-US" altLang="fr-FR" sz="1800" dirty="0">
              <a:solidFill>
                <a:srgbClr val="3366CC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270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Arial"/>
        <a:ea typeface=""/>
        <a:cs typeface="Tahoma"/>
      </a:majorFont>
      <a:minorFont>
        <a:latin typeface="Arial"/>
        <a:ea typeface=""/>
        <a:cs typeface="Taho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Tahoma" pitchFamily="34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6008</TotalTime>
  <Words>466</Words>
  <Application>Microsoft Office PowerPoint</Application>
  <PresentationFormat>Affichage à l'écran (4:3)</PresentationFormat>
  <Paragraphs>107</Paragraphs>
  <Slides>16</Slides>
  <Notes>16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5" baseType="lpstr">
      <vt:lpstr>Gulim</vt:lpstr>
      <vt:lpstr>MS PGothic</vt:lpstr>
      <vt:lpstr>Arial</vt:lpstr>
      <vt:lpstr>Calibri</vt:lpstr>
      <vt:lpstr>Tahoma</vt:lpstr>
      <vt:lpstr>Times New Roman</vt:lpstr>
      <vt:lpstr>TitilliumText14L</vt:lpstr>
      <vt:lpstr>Trebuchet MS</vt:lpstr>
      <vt:lpstr>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laure sureaud</dc:creator>
  <cp:lastModifiedBy>Bruno Roelants - CECOP</cp:lastModifiedBy>
  <cp:revision>252</cp:revision>
  <cp:lastPrinted>2011-08-12T10:45:56Z</cp:lastPrinted>
  <dcterms:created xsi:type="dcterms:W3CDTF">2010-02-10T15:19:16Z</dcterms:created>
  <dcterms:modified xsi:type="dcterms:W3CDTF">2016-03-31T06:47:19Z</dcterms:modified>
</cp:coreProperties>
</file>